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4" d="100"/>
          <a:sy n="84"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23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afternoon, distinguished delegates.
My name is Smrite Goudhaman. I am a Professor of Practice at Golden Gate University and a Pre-Sales Solutions Leader in AI and Enterprise Transformation at Datamatics.
Today I am sharing evidence — not theory — from two years of longitudinal field research conducted at Toscano, a restaurant chain in India. The central question was simple: can AI-enabled training systems maintain and improve outcomes when they move from supervised pilots to operational scale?
The answer is yes. But only when human oversight, constrained AI design, and governance architecture are built in from the start.
This work directly serves the Dialogue's thematic cluster on transparency, accountability, and human oversight.</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 welcome questions on the governance framework, the empirical findings, or the policy recommendations.
The full paper is: Goudhaman, Dahiya &amp; Kumar (2026) — From Pilot to Scale — CERE 2026, IIM Indore, Paper ID 41.
The official UN conference report — the Draft Note on Themes and Structure — is available at the link shown. Your talk directly addresses Cluster 4: Transparency, Accountability and Human Oversight.
I am open to collaboration with any member states, international organizations, or research institutions working on inclusive AI governance frameworks.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ground this in numbers — all from major international institutions.
The IMF's 2024 report on AI and the future of work found that 40 percent of global employment is exposed to AI disruption. But here is the critical inequality: in advanced economies that exposure is 60 percent, while in low-income countries it's only 26 percent. Lower exposure sounds safer — but the IMF is clear: these countries also lack the infrastructure and skills to capture AI's benefits, so the risk of widening inequality is severe.
Meanwhile the WEF's 2025 Future of Jobs Report projects 92 million jobs displaced globally by 2030 — and 170 million new ones created. Net positive — but only for workers who can reskill and transition. Frontline workers in high-churn service industries are least equipped to do so.
My research operates in exactly this space. And it shows that the governance design of AI systems — not the technology itself — is what determines whether workers trust and use them.</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governance paradox.
We have strong international frameworks — UNESCO's AI Recommendation, the EU AI Act, the OECD AI Principles, and now the GA Resolution that created this very Dialogue. These matter.
But when AI systems are deployed in a real restaurant with real staff and real service pressure, those frameworks become invisible. What workers experience is: confusion, anxiety, and — as Dietvorst and colleagues showed in 2015 — what researchers call algorithm aversion. Once you've seen an AI system make a mistake, you're inclined to abandon it entirely, even if it's objectively better than doing the task manually.
This is not a technology failure. It is a governance failure. And it is what my research set out to solve.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walk you through the study design precisely.
Toscano is a casual-dining restaurant chain operating across multiple branches in India. It is a real operational environment — high employee churn, tight onboarding windows, and service quality directly tied to how well staff are trained.
Phase One, in 2024, was a supervised doctoral pilot with 100 frontline workers. Close managerial control. Direct supervisory involvement.
Phase Two, in 2025, scaled to 250 workers in live operational conditions. Training volume increased 15 times. Direct supervision was deliberately reduced, placing AI governance architecture — not human supervisors — as the primary management layer.
The AI micro-agents had exactly three functions: reminders, pacing cues, and reinforcement nudges. Nothing else. They could not assign training, make exceptions, or escalate issues. Those remained human responsibilities.
All data came from platform behavioral logs. No surveys. No self-report. Objective, continuous, bias-minimal evidence.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governance architecture that made our results possible.
I call the central theoretical concept "constrained agency." It's a new framework we propose in this paper: AI authority is deliberately role-bounded to specific, low-stakes task functions. Human managers retain all higher-order decision-making.
Why does this matter? Research by Dietvorst and colleagues shows that algorithm aversion — workers abandoning AI systems — typically occurs when AI oversteps. When it makes high-stakes calls without context. When it feels evaluative rather than supportive.
By constraining AI to reminders, pacing, and reinforcement nudges — and keeping assignment authority, exception handling, and escalation with human managers — we created a system where AI was experienced as an ally, not a replacement.
The governance lesson is architectural: role design determines trust outcomes. This builds on Amershi's 2019 Human-AI Interaction Guidelines and Hemmer and colleagues' 2025 work on human-AI complementarity.</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now present the evidence — and I want to be precise, because every figure here comes directly from SafetyCulture's behavioral logs, not from surveys.
Completion rate fell from 100% to 86.82% — this sounds like a failure. It is not. It is operational normalization: the entirely expected result of moving from a controlled doctoral study to a live service environment with high staff churn. Critically, it remains above our 85% threshold even with a 15-times increase in training volume. H1 supported.
Assessment scores improved — from 79.12 to 83.38, a gain of 4.26 points — at scale, with less supervision than in the pilot. This directly contradicts the expectation that reducing oversight would harm quality. H2 supported.
Time-on-task fell 57%, from 10.4 minutes to 5.98 minutes per module. This is what we call the Inverse Learning Paradox. Conventional instructional design assumes faster completion means shallower learning. Our data completely contradict that assumption. We propose "accelerated consolidation" — learners internalizing AI cues and reducing extraneous cognitive load, allowing faster, more reliable encoding. H3 supported.
And critically: no algorithm aversion was detected in either phase. The human oversight architecture — role bounding, escalation pathways, managerial accountability — served as the trust anchor that prevented the aversion pattern. H4 supported.</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challenge a framing that persists in global AI governance discussions, including — respectfully — in many UN processes.
Developing economies are consistently positioned as recipients of AI governance. Places where frameworks designed in Geneva, Brussels, or Washington are transferred and localized.
This framing is both wrong and counterproductive.
India, Brazil, Kenya, Indonesia — these nations are not AI latecomers. They are designing AI governance for the most complex conditions on earth: multilingual workforces, variable digital literacy, high churn, limited budgets, and genuine operational pressure.
The solutions that work here — constrained agency, human-in-the-loop architecture, platform behavioral auditing — are precisely the models that global governance frameworks need.
The IMF's own 2024 report acknowledges that low-income countries face a compounded disadvantage: less immediate disruption, yes, but also less capacity to harness AI's benefits. The governance conversation must include the voices and models emerging from these contexts.
My study contributes exactly that: a replicable, evidence-based playbook from the ground.</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actionable governance principles emerge from this study — each linked to a specific empirical finding.
First: mandate human oversight architecturally. The absence of algorithm aversion in our study is directly attributable to governance design — not the AI technology itself.
Second: expand the measurement framework. Completion rates tell us people showed up. Assessment scores and time-on-task tell us whether learning actually happened. Governance frameworks — including any framework emerging from this Dialogue — must specify richer success metrics.
Third: include frontline workers in governance design. This study gave workers agency over their own pacing. That agency prevented aversion. Participation in governance loops is not consultation — it is trust infrastructure.
Fourth: apply constrained agency. Role bounding AI to low-stakes functions is the mechanism by which AI becomes assistive rather than threatening. This is a design principle, not a regulatory constraint.
Fifth: make governance operational. The most sophisticated policy framework achieves nothing if it lives only in a resolution. It must be embedded in procurement criteria, manager training, platform configuration, and review cycles.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close with something the data supports — and something I believe deeply.
The governance decisions made in this room have consequences for millions of workers who will never be in a room like this one. Workers at Toscano in India. At a garment factory in Bangladesh. At a clinic in Kenya. At a hospitality company in São Paulo.
They are not AI experts. They are not governance specialists. But they are the people whose trust — or distrust — will determine whether AI systems actually work.
What this study shows is that trust is achievable. Not through better algorithms. Through better governance design.
86.82% adoption at 15-times scale. A 4.26-point quality gain. A 57% efficiency improvement. No algorithm aversion detected. All four hypotheses supported.
These numbers did not emerge from the technology. They emerged from the architecture — human oversight, constrained agency, role clarity, platform accountability.
Trustworthy AI is not built through automation alone. It is built through human dignity, constrained design, oversight, and inclusion.
Thank you.</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5" name="Shape 2"/>
          <p:cNvSpPr/>
          <p:nvPr/>
        </p:nvSpPr>
        <p:spPr>
          <a:xfrm>
            <a:off x="0" y="4658531"/>
            <a:ext cx="9144000" cy="274320"/>
          </a:xfrm>
          <a:prstGeom prst="rect">
            <a:avLst/>
          </a:prstGeom>
          <a:solidFill>
            <a:srgbClr val="009EDB"/>
          </a:solidFill>
          <a:ln w="12700">
            <a:solidFill>
              <a:srgbClr val="009EDB"/>
            </a:solidFill>
            <a:prstDash val="solid"/>
          </a:ln>
        </p:spPr>
        <p:txBody>
          <a:bodyPr/>
          <a:lstStyle/>
          <a:p>
            <a:endParaRPr lang="en-IN"/>
          </a:p>
        </p:txBody>
      </p:sp>
      <p:sp>
        <p:nvSpPr>
          <p:cNvPr id="6" name="Text 3"/>
          <p:cNvSpPr/>
          <p:nvPr/>
        </p:nvSpPr>
        <p:spPr>
          <a:xfrm>
            <a:off x="220980" y="4658531"/>
            <a:ext cx="9144000" cy="274320"/>
          </a:xfrm>
          <a:prstGeom prst="rect">
            <a:avLst/>
          </a:prstGeom>
          <a:noFill/>
          <a:ln/>
        </p:spPr>
        <p:txBody>
          <a:bodyPr wrap="square" lIns="0" tIns="0" rIns="0" bIns="0" rtlCol="0" anchor="ctr"/>
          <a:lstStyle/>
          <a:p>
            <a:pPr marL="0" indent="0" algn="ctr">
              <a:buNone/>
            </a:pPr>
            <a:r>
              <a:rPr lang="en-US" sz="950" kern="0" spc="120" dirty="0">
                <a:solidFill>
                  <a:srgbClr val="FFFFFF"/>
                </a:solidFill>
                <a:latin typeface="Arial" pitchFamily="34" charset="0"/>
                <a:ea typeface="Arial" pitchFamily="34" charset="-122"/>
                <a:cs typeface="Arial" pitchFamily="34" charset="-120"/>
              </a:rPr>
              <a:t>LIGHTNING TALK · 15 MINUTES · Transparency, Accountability &amp; Human Oversight</a:t>
            </a:r>
            <a:endParaRPr lang="en-US" sz="950" dirty="0"/>
          </a:p>
        </p:txBody>
      </p:sp>
      <p:sp>
        <p:nvSpPr>
          <p:cNvPr id="8" name="Text 5"/>
          <p:cNvSpPr/>
          <p:nvPr/>
        </p:nvSpPr>
        <p:spPr>
          <a:xfrm>
            <a:off x="347472" y="1117092"/>
            <a:ext cx="8412480" cy="594360"/>
          </a:xfrm>
          <a:prstGeom prst="rect">
            <a:avLst/>
          </a:prstGeom>
          <a:noFill/>
          <a:ln/>
        </p:spPr>
        <p:txBody>
          <a:bodyPr wrap="square" lIns="0" tIns="0" rIns="0" bIns="0" rtlCol="0" anchor="ctr"/>
          <a:lstStyle/>
          <a:p>
            <a:pPr marL="0" indent="0">
              <a:buNone/>
            </a:pPr>
            <a:r>
              <a:rPr lang="en-US" sz="3200" dirty="0">
                <a:solidFill>
                  <a:srgbClr val="0D3D60"/>
                </a:solidFill>
                <a:latin typeface="Arial" pitchFamily="34" charset="0"/>
                <a:ea typeface="Arial" pitchFamily="34" charset="-122"/>
                <a:cs typeface="Arial" pitchFamily="34" charset="-120"/>
              </a:rPr>
              <a:t>for Developing Economies</a:t>
            </a:r>
            <a:endParaRPr lang="en-US" sz="3200" dirty="0"/>
          </a:p>
        </p:txBody>
      </p:sp>
      <p:sp>
        <p:nvSpPr>
          <p:cNvPr id="9" name="Text 6"/>
          <p:cNvSpPr/>
          <p:nvPr/>
        </p:nvSpPr>
        <p:spPr>
          <a:xfrm>
            <a:off x="347472" y="1693164"/>
            <a:ext cx="8412480" cy="438912"/>
          </a:xfrm>
          <a:prstGeom prst="rect">
            <a:avLst/>
          </a:prstGeom>
          <a:noFill/>
          <a:ln/>
        </p:spPr>
        <p:txBody>
          <a:bodyPr wrap="square" lIns="0" tIns="0" rIns="0" bIns="0" rtlCol="0" anchor="ctr"/>
          <a:lstStyle/>
          <a:p>
            <a:pPr marL="0" indent="0">
              <a:buNone/>
            </a:pPr>
            <a:r>
              <a:rPr lang="en-US" sz="2000" i="1" dirty="0">
                <a:solidFill>
                  <a:srgbClr val="1A6FA8"/>
                </a:solidFill>
                <a:latin typeface="Arial" pitchFamily="34" charset="0"/>
                <a:ea typeface="Arial" pitchFamily="34" charset="-122"/>
                <a:cs typeface="Arial" pitchFamily="34" charset="-120"/>
              </a:rPr>
              <a:t>Human Oversight Lessons from India</a:t>
            </a:r>
            <a:endParaRPr lang="en-US" sz="2000" dirty="0"/>
          </a:p>
        </p:txBody>
      </p:sp>
      <p:sp>
        <p:nvSpPr>
          <p:cNvPr id="10" name="Shape 7"/>
          <p:cNvSpPr/>
          <p:nvPr/>
        </p:nvSpPr>
        <p:spPr>
          <a:xfrm>
            <a:off x="347472" y="2214372"/>
            <a:ext cx="2560320" cy="27432"/>
          </a:xfrm>
          <a:prstGeom prst="rect">
            <a:avLst/>
          </a:prstGeom>
          <a:solidFill>
            <a:srgbClr val="009EDB"/>
          </a:solidFill>
          <a:ln w="12700">
            <a:solidFill>
              <a:srgbClr val="009EDB"/>
            </a:solidFill>
            <a:prstDash val="solid"/>
          </a:ln>
        </p:spPr>
        <p:txBody>
          <a:bodyPr/>
          <a:lstStyle/>
          <a:p>
            <a:endParaRPr lang="en-IN"/>
          </a:p>
        </p:txBody>
      </p:sp>
      <p:sp>
        <p:nvSpPr>
          <p:cNvPr id="11" name="Text 8"/>
          <p:cNvSpPr/>
          <p:nvPr/>
        </p:nvSpPr>
        <p:spPr>
          <a:xfrm>
            <a:off x="347472" y="2324100"/>
            <a:ext cx="8229600" cy="384048"/>
          </a:xfrm>
          <a:prstGeom prst="rect">
            <a:avLst/>
          </a:prstGeom>
          <a:noFill/>
          <a:ln/>
        </p:spPr>
        <p:txBody>
          <a:bodyPr wrap="square" lIns="0" tIns="0" rIns="0" bIns="0" rtlCol="0" anchor="ctr"/>
          <a:lstStyle/>
          <a:p>
            <a:pPr marL="0" indent="0">
              <a:buNone/>
            </a:pPr>
            <a:r>
              <a:rPr lang="en-US" sz="2000" dirty="0">
                <a:solidFill>
                  <a:srgbClr val="0D3D60"/>
                </a:solidFill>
                <a:latin typeface="Arial" pitchFamily="34" charset="0"/>
                <a:ea typeface="Arial" pitchFamily="34" charset="-122"/>
                <a:cs typeface="Arial" pitchFamily="34" charset="-120"/>
              </a:rPr>
              <a:t>Dr Smrite Goudhaman</a:t>
            </a:r>
            <a:endParaRPr lang="en-US" sz="2000" dirty="0"/>
          </a:p>
        </p:txBody>
      </p:sp>
      <p:sp>
        <p:nvSpPr>
          <p:cNvPr id="12" name="Text 9"/>
          <p:cNvSpPr/>
          <p:nvPr/>
        </p:nvSpPr>
        <p:spPr>
          <a:xfrm>
            <a:off x="347472" y="2689860"/>
            <a:ext cx="8412480" cy="256032"/>
          </a:xfrm>
          <a:prstGeom prst="rect">
            <a:avLst/>
          </a:prstGeom>
          <a:noFill/>
          <a:ln/>
        </p:spPr>
        <p:txBody>
          <a:bodyPr wrap="square" lIns="0" tIns="0" rIns="0" bIns="0" rtlCol="0" anchor="ctr"/>
          <a:lstStyle/>
          <a:p>
            <a:pPr marL="0" indent="0">
              <a:buNone/>
            </a:pPr>
            <a:r>
              <a:rPr lang="en-US" sz="1050" dirty="0">
                <a:solidFill>
                  <a:srgbClr val="3D5A73"/>
                </a:solidFill>
                <a:latin typeface="Arial" pitchFamily="34" charset="0"/>
                <a:ea typeface="Arial" pitchFamily="34" charset="-122"/>
                <a:cs typeface="Arial" pitchFamily="34" charset="-120"/>
              </a:rPr>
              <a:t>Global Professor of Practice, Golden Gate University, USA  ·  Pre-Sales Solutions Leader, AI &amp; Enterprise Transformation, Datamatics</a:t>
            </a:r>
            <a:endParaRPr lang="en-US" sz="1050" dirty="0"/>
          </a:p>
        </p:txBody>
      </p:sp>
      <p:sp>
        <p:nvSpPr>
          <p:cNvPr id="13" name="Shape 10"/>
          <p:cNvSpPr/>
          <p:nvPr/>
        </p:nvSpPr>
        <p:spPr>
          <a:xfrm>
            <a:off x="347472" y="3116580"/>
            <a:ext cx="8449056" cy="594360"/>
          </a:xfrm>
          <a:prstGeom prst="rect">
            <a:avLst/>
          </a:prstGeom>
          <a:solidFill>
            <a:srgbClr val="EEF4FB"/>
          </a:solidFill>
          <a:ln w="12700">
            <a:solidFill>
              <a:srgbClr val="C8DFF0"/>
            </a:solidFill>
            <a:prstDash val="solid"/>
          </a:ln>
        </p:spPr>
        <p:txBody>
          <a:bodyPr/>
          <a:lstStyle/>
          <a:p>
            <a:endParaRPr lang="en-IN"/>
          </a:p>
        </p:txBody>
      </p:sp>
      <p:sp>
        <p:nvSpPr>
          <p:cNvPr id="14" name="Text 11"/>
          <p:cNvSpPr/>
          <p:nvPr/>
        </p:nvSpPr>
        <p:spPr>
          <a:xfrm>
            <a:off x="438912" y="3118104"/>
            <a:ext cx="8138160" cy="594360"/>
          </a:xfrm>
          <a:prstGeom prst="rect">
            <a:avLst/>
          </a:prstGeom>
          <a:noFill/>
          <a:ln/>
        </p:spPr>
        <p:txBody>
          <a:bodyPr wrap="square" lIns="0" tIns="0" rIns="0" bIns="0" rtlCol="0" anchor="ctr"/>
          <a:lstStyle/>
          <a:p>
            <a:pPr marL="0" indent="0">
              <a:buNone/>
            </a:pPr>
            <a:r>
              <a:rPr lang="en-US" sz="1000" b="1" dirty="0">
                <a:solidFill>
                  <a:srgbClr val="0D3D60"/>
                </a:solidFill>
                <a:latin typeface="Arial" pitchFamily="34" charset="0"/>
                <a:ea typeface="Arial" pitchFamily="34" charset="-122"/>
                <a:cs typeface="Arial" pitchFamily="34" charset="-120"/>
              </a:rPr>
              <a:t>Deployment: </a:t>
            </a:r>
            <a:endParaRPr lang="en-US" sz="1000" dirty="0"/>
          </a:p>
          <a:p>
            <a:pPr marL="0" indent="0">
              <a:buNone/>
            </a:pPr>
            <a:r>
              <a:rPr lang="en-US" sz="1000" dirty="0">
                <a:solidFill>
                  <a:srgbClr val="3D5A73"/>
                </a:solidFill>
                <a:latin typeface="Arial" pitchFamily="34" charset="0"/>
                <a:ea typeface="Arial" pitchFamily="34" charset="-122"/>
                <a:cs typeface="Arial" pitchFamily="34" charset="-120"/>
              </a:rPr>
              <a:t>Toscano Restaurant Chain, India · SafetyCulture Platform · 2024–2025 · n = 350 frontline workers</a:t>
            </a:r>
            <a:endParaRPr lang="en-US" sz="1000" dirty="0"/>
          </a:p>
        </p:txBody>
      </p:sp>
      <p:sp>
        <p:nvSpPr>
          <p:cNvPr id="15" name="Shape 12"/>
          <p:cNvSpPr/>
          <p:nvPr/>
        </p:nvSpPr>
        <p:spPr>
          <a:xfrm>
            <a:off x="0" y="4632960"/>
            <a:ext cx="9144000" cy="22860"/>
          </a:xfrm>
          <a:prstGeom prst="rect">
            <a:avLst/>
          </a:prstGeom>
          <a:solidFill>
            <a:srgbClr val="C8DFF0"/>
          </a:solidFill>
          <a:ln w="12700">
            <a:solidFill>
              <a:srgbClr val="C8DFF0"/>
            </a:solidFill>
            <a:prstDash val="solid"/>
          </a:ln>
        </p:spPr>
        <p:txBody>
          <a:bodyPr/>
          <a:lstStyle/>
          <a:p>
            <a:endParaRPr lang="en-IN"/>
          </a:p>
        </p:txBody>
      </p:sp>
      <p:sp>
        <p:nvSpPr>
          <p:cNvPr id="7" name="Text 4"/>
          <p:cNvSpPr/>
          <p:nvPr/>
        </p:nvSpPr>
        <p:spPr>
          <a:xfrm>
            <a:off x="347472" y="504444"/>
            <a:ext cx="8412480" cy="658368"/>
          </a:xfrm>
          <a:prstGeom prst="rect">
            <a:avLst/>
          </a:prstGeom>
          <a:noFill/>
          <a:ln/>
        </p:spPr>
        <p:txBody>
          <a:bodyPr wrap="square" lIns="0" tIns="0" rIns="0" bIns="0" rtlCol="0" anchor="ctr"/>
          <a:lstStyle/>
          <a:p>
            <a:pPr marL="0" indent="0">
              <a:buNone/>
            </a:pPr>
            <a:r>
              <a:rPr lang="en-US" sz="3800" b="1" dirty="0">
                <a:solidFill>
                  <a:srgbClr val="0D3D60"/>
                </a:solidFill>
                <a:latin typeface="Arial" pitchFamily="34" charset="0"/>
                <a:ea typeface="Arial" pitchFamily="34" charset="-122"/>
                <a:cs typeface="Arial" pitchFamily="34" charset="-120"/>
              </a:rPr>
              <a:t>Designing Trustworthy AI</a:t>
            </a:r>
            <a:endParaRPr lang="en-US" sz="3800" dirty="0"/>
          </a:p>
        </p:txBody>
      </p:sp>
      <p:grpSp>
        <p:nvGrpSpPr>
          <p:cNvPr id="2" name="Group 1">
            <a:extLst>
              <a:ext uri="{FF2B5EF4-FFF2-40B4-BE49-F238E27FC236}">
                <a16:creationId xmlns:a16="http://schemas.microsoft.com/office/drawing/2014/main" id="{3B64B50F-4D30-30F2-9A1A-6325B33DA929}"/>
              </a:ext>
            </a:extLst>
          </p:cNvPr>
          <p:cNvGrpSpPr/>
          <p:nvPr/>
        </p:nvGrpSpPr>
        <p:grpSpPr>
          <a:xfrm>
            <a:off x="6548598" y="584886"/>
            <a:ext cx="2529870" cy="1810843"/>
            <a:chOff x="6023831" y="1814750"/>
            <a:chExt cx="2529870" cy="1810843"/>
          </a:xfrm>
        </p:grpSpPr>
        <p:pic>
          <p:nvPicPr>
            <p:cNvPr id="3" name="Picture 2">
              <a:extLst>
                <a:ext uri="{FF2B5EF4-FFF2-40B4-BE49-F238E27FC236}">
                  <a16:creationId xmlns:a16="http://schemas.microsoft.com/office/drawing/2014/main" id="{96D1A72E-0E02-FB65-790E-1A1AEC33EA3E}"/>
                </a:ext>
              </a:extLst>
            </p:cNvPr>
            <p:cNvPicPr>
              <a:picLocks noChangeAspect="1"/>
            </p:cNvPicPr>
            <p:nvPr/>
          </p:nvPicPr>
          <p:blipFill>
            <a:blip r:embed="rId3"/>
            <a:stretch>
              <a:fillRect/>
            </a:stretch>
          </p:blipFill>
          <p:spPr>
            <a:xfrm>
              <a:off x="6023831" y="3170506"/>
              <a:ext cx="2522791" cy="455087"/>
            </a:xfrm>
            <a:prstGeom prst="rect">
              <a:avLst/>
            </a:prstGeom>
          </p:spPr>
        </p:pic>
        <p:pic>
          <p:nvPicPr>
            <p:cNvPr id="4" name="Picture 2">
              <a:extLst>
                <a:ext uri="{FF2B5EF4-FFF2-40B4-BE49-F238E27FC236}">
                  <a16:creationId xmlns:a16="http://schemas.microsoft.com/office/drawing/2014/main" id="{D862D52B-9BD5-3658-1BE0-2C4857E53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441" y="1814750"/>
              <a:ext cx="2461260" cy="138445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0D3D60"/>
          </a:solidFill>
          <a:ln w="12700">
            <a:solidFill>
              <a:srgbClr val="0D3D60"/>
            </a:solidFill>
            <a:prstDash val="solid"/>
          </a:ln>
        </p:spPr>
        <p:txBody>
          <a:bodyPr/>
          <a:lstStyle/>
          <a:p>
            <a:endParaRPr lang="en-IN"/>
          </a:p>
        </p:txBody>
      </p:sp>
      <p:sp>
        <p:nvSpPr>
          <p:cNvPr id="3" name="Shape 1"/>
          <p:cNvSpPr/>
          <p:nvPr/>
        </p:nvSpPr>
        <p:spPr>
          <a:xfrm>
            <a:off x="0" y="914400"/>
            <a:ext cx="9144000" cy="50292"/>
          </a:xfrm>
          <a:prstGeom prst="rect">
            <a:avLst/>
          </a:prstGeom>
          <a:solidFill>
            <a:srgbClr val="009EDB"/>
          </a:solidFill>
          <a:ln w="12700">
            <a:solidFill>
              <a:srgbClr val="009EDB"/>
            </a:solidFill>
            <a:prstDash val="solid"/>
          </a:ln>
        </p:spPr>
        <p:txBody>
          <a:bodyPr/>
          <a:lstStyle/>
          <a:p>
            <a:endParaRPr lang="en-IN"/>
          </a:p>
        </p:txBody>
      </p:sp>
      <p:sp>
        <p:nvSpPr>
          <p:cNvPr id="5" name="Text 2"/>
          <p:cNvSpPr/>
          <p:nvPr/>
        </p:nvSpPr>
        <p:spPr>
          <a:xfrm>
            <a:off x="347472" y="1546860"/>
            <a:ext cx="5669280" cy="914400"/>
          </a:xfrm>
          <a:prstGeom prst="rect">
            <a:avLst/>
          </a:prstGeom>
          <a:noFill/>
          <a:ln/>
        </p:spPr>
        <p:txBody>
          <a:bodyPr wrap="square" lIns="0" tIns="0" rIns="0" bIns="0" rtlCol="0" anchor="ctr"/>
          <a:lstStyle/>
          <a:p>
            <a:pPr marL="0" indent="0">
              <a:buNone/>
            </a:pPr>
            <a:r>
              <a:rPr lang="en-US" sz="5200" dirty="0">
                <a:solidFill>
                  <a:srgbClr val="0D3D60"/>
                </a:solidFill>
                <a:latin typeface="Arial" pitchFamily="34" charset="0"/>
                <a:ea typeface="Arial" pitchFamily="34" charset="-122"/>
                <a:cs typeface="Arial" pitchFamily="34" charset="-120"/>
              </a:rPr>
              <a:t>Thank You</a:t>
            </a:r>
            <a:endParaRPr lang="en-US" sz="5200" dirty="0"/>
          </a:p>
        </p:txBody>
      </p:sp>
      <p:sp>
        <p:nvSpPr>
          <p:cNvPr id="6" name="Shape 3"/>
          <p:cNvSpPr/>
          <p:nvPr/>
        </p:nvSpPr>
        <p:spPr>
          <a:xfrm>
            <a:off x="347472" y="2506980"/>
            <a:ext cx="2560320" cy="36576"/>
          </a:xfrm>
          <a:prstGeom prst="rect">
            <a:avLst/>
          </a:prstGeom>
          <a:solidFill>
            <a:srgbClr val="009EDB"/>
          </a:solidFill>
          <a:ln w="12700">
            <a:solidFill>
              <a:srgbClr val="009EDB"/>
            </a:solidFill>
            <a:prstDash val="solid"/>
          </a:ln>
        </p:spPr>
        <p:txBody>
          <a:bodyPr/>
          <a:lstStyle/>
          <a:p>
            <a:endParaRPr lang="en-IN"/>
          </a:p>
        </p:txBody>
      </p:sp>
      <p:sp>
        <p:nvSpPr>
          <p:cNvPr id="7" name="Text 4"/>
          <p:cNvSpPr/>
          <p:nvPr/>
        </p:nvSpPr>
        <p:spPr>
          <a:xfrm>
            <a:off x="347472" y="2662428"/>
            <a:ext cx="5669280" cy="457200"/>
          </a:xfrm>
          <a:prstGeom prst="rect">
            <a:avLst/>
          </a:prstGeom>
          <a:noFill/>
          <a:ln/>
        </p:spPr>
        <p:txBody>
          <a:bodyPr wrap="square" lIns="0" tIns="0" rIns="0" bIns="0" rtlCol="0" anchor="ctr"/>
          <a:lstStyle/>
          <a:p>
            <a:pPr marL="0" indent="0">
              <a:buNone/>
            </a:pPr>
            <a:r>
              <a:rPr lang="en-US" sz="2400" dirty="0">
                <a:solidFill>
                  <a:srgbClr val="0D3D60"/>
                </a:solidFill>
                <a:latin typeface="Arial" pitchFamily="34" charset="0"/>
                <a:ea typeface="Arial" pitchFamily="34" charset="-122"/>
                <a:cs typeface="Arial" pitchFamily="34" charset="-120"/>
              </a:rPr>
              <a:t>Dr Smrite Goudhaman</a:t>
            </a:r>
            <a:endParaRPr lang="en-US" sz="2400" dirty="0"/>
          </a:p>
        </p:txBody>
      </p:sp>
      <p:sp>
        <p:nvSpPr>
          <p:cNvPr id="8" name="Text 5"/>
          <p:cNvSpPr/>
          <p:nvPr/>
        </p:nvSpPr>
        <p:spPr>
          <a:xfrm>
            <a:off x="347472" y="3101340"/>
            <a:ext cx="5669280" cy="274320"/>
          </a:xfrm>
          <a:prstGeom prst="rect">
            <a:avLst/>
          </a:prstGeom>
          <a:noFill/>
          <a:ln/>
        </p:spPr>
        <p:txBody>
          <a:bodyPr wrap="square" lIns="0" tIns="0" rIns="0" bIns="0" rtlCol="0" anchor="ctr"/>
          <a:lstStyle/>
          <a:p>
            <a:pPr marL="0" indent="0">
              <a:buNone/>
            </a:pPr>
            <a:r>
              <a:rPr lang="en-US" sz="1250" b="1" dirty="0">
                <a:solidFill>
                  <a:srgbClr val="3D5A73"/>
                </a:solidFill>
                <a:latin typeface="Arial" pitchFamily="34" charset="0"/>
                <a:ea typeface="Arial" pitchFamily="34" charset="-122"/>
                <a:cs typeface="Arial" pitchFamily="34" charset="-120"/>
              </a:rPr>
              <a:t>Global Professor of Practice  ·  </a:t>
            </a:r>
            <a:r>
              <a:rPr lang="en-US" sz="1250" dirty="0">
                <a:solidFill>
                  <a:srgbClr val="3D5A73"/>
                </a:solidFill>
                <a:latin typeface="Arial" pitchFamily="34" charset="0"/>
                <a:ea typeface="Arial" pitchFamily="34" charset="-122"/>
                <a:cs typeface="Arial" pitchFamily="34" charset="-120"/>
              </a:rPr>
              <a:t>Golden Gate University, USA</a:t>
            </a:r>
            <a:endParaRPr lang="en-US" sz="1250" dirty="0"/>
          </a:p>
        </p:txBody>
      </p:sp>
      <p:sp>
        <p:nvSpPr>
          <p:cNvPr id="9" name="Text 6"/>
          <p:cNvSpPr/>
          <p:nvPr/>
        </p:nvSpPr>
        <p:spPr>
          <a:xfrm>
            <a:off x="347472" y="3375660"/>
            <a:ext cx="5669280" cy="256032"/>
          </a:xfrm>
          <a:prstGeom prst="rect">
            <a:avLst/>
          </a:prstGeom>
          <a:noFill/>
          <a:ln/>
        </p:spPr>
        <p:txBody>
          <a:bodyPr wrap="square" lIns="0" tIns="0" rIns="0" bIns="0" rtlCol="0" anchor="ctr"/>
          <a:lstStyle/>
          <a:p>
            <a:pPr marL="0" indent="0">
              <a:buNone/>
            </a:pPr>
            <a:r>
              <a:rPr lang="en-US" sz="1150" dirty="0">
                <a:solidFill>
                  <a:srgbClr val="3D5A73"/>
                </a:solidFill>
                <a:latin typeface="Arial" pitchFamily="34" charset="0"/>
                <a:ea typeface="Arial" pitchFamily="34" charset="-122"/>
                <a:cs typeface="Arial" pitchFamily="34" charset="-120"/>
              </a:rPr>
              <a:t>Pre-Sales Solutions Leader, AI &amp; Enterprise Transformation  ·  Datamatics</a:t>
            </a:r>
            <a:endParaRPr lang="en-US" sz="1150" dirty="0"/>
          </a:p>
        </p:txBody>
      </p:sp>
      <p:grpSp>
        <p:nvGrpSpPr>
          <p:cNvPr id="4" name="Group 3">
            <a:extLst>
              <a:ext uri="{FF2B5EF4-FFF2-40B4-BE49-F238E27FC236}">
                <a16:creationId xmlns:a16="http://schemas.microsoft.com/office/drawing/2014/main" id="{27317E33-4C5B-1085-2B70-2B8D123BDE39}"/>
              </a:ext>
            </a:extLst>
          </p:cNvPr>
          <p:cNvGrpSpPr/>
          <p:nvPr/>
        </p:nvGrpSpPr>
        <p:grpSpPr>
          <a:xfrm>
            <a:off x="6023831" y="1692830"/>
            <a:ext cx="2529870" cy="1810843"/>
            <a:chOff x="6023831" y="1814750"/>
            <a:chExt cx="2529870" cy="1810843"/>
          </a:xfrm>
        </p:grpSpPr>
        <p:pic>
          <p:nvPicPr>
            <p:cNvPr id="17" name="Picture 16">
              <a:extLst>
                <a:ext uri="{FF2B5EF4-FFF2-40B4-BE49-F238E27FC236}">
                  <a16:creationId xmlns:a16="http://schemas.microsoft.com/office/drawing/2014/main" id="{2F46A3FB-562F-0628-E581-BBAEE03E299E}"/>
                </a:ext>
              </a:extLst>
            </p:cNvPr>
            <p:cNvPicPr>
              <a:picLocks noChangeAspect="1"/>
            </p:cNvPicPr>
            <p:nvPr/>
          </p:nvPicPr>
          <p:blipFill>
            <a:blip r:embed="rId3"/>
            <a:stretch>
              <a:fillRect/>
            </a:stretch>
          </p:blipFill>
          <p:spPr>
            <a:xfrm>
              <a:off x="6023831" y="3170506"/>
              <a:ext cx="2522791" cy="455087"/>
            </a:xfrm>
            <a:prstGeom prst="rect">
              <a:avLst/>
            </a:prstGeom>
          </p:spPr>
        </p:pic>
        <p:pic>
          <p:nvPicPr>
            <p:cNvPr id="1026" name="Picture 2">
              <a:extLst>
                <a:ext uri="{FF2B5EF4-FFF2-40B4-BE49-F238E27FC236}">
                  <a16:creationId xmlns:a16="http://schemas.microsoft.com/office/drawing/2014/main" id="{72A2E77A-E67A-3BC1-B1E4-914144456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441" y="1814750"/>
              <a:ext cx="2461260" cy="138445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
          </a:xfrm>
          <a:prstGeom prst="rect">
            <a:avLst/>
          </a:prstGeom>
          <a:solidFill>
            <a:srgbClr val="009EDB"/>
          </a:solidFill>
          <a:ln w="12700">
            <a:solidFill>
              <a:srgbClr val="009EDB"/>
            </a:solidFill>
            <a:prstDash val="solid"/>
          </a:ln>
        </p:spPr>
        <p:txBody>
          <a:bodyPr/>
          <a:lstStyle/>
          <a:p>
            <a:endParaRPr lang="en-IN"/>
          </a:p>
        </p:txBody>
      </p:sp>
      <p:sp>
        <p:nvSpPr>
          <p:cNvPr id="3" name="Text 1"/>
          <p:cNvSpPr/>
          <p:nvPr/>
        </p:nvSpPr>
        <p:spPr>
          <a:xfrm>
            <a:off x="403860" y="128016"/>
            <a:ext cx="5943600" cy="256032"/>
          </a:xfrm>
          <a:prstGeom prst="rect">
            <a:avLst/>
          </a:prstGeom>
          <a:noFill/>
          <a:ln/>
        </p:spPr>
        <p:txBody>
          <a:bodyPr wrap="square" lIns="0" tIns="0" rIns="0" bIns="0" rtlCol="0" anchor="ctr"/>
          <a:lstStyle/>
          <a:p>
            <a:pPr marL="0" indent="0">
              <a:buNone/>
            </a:pPr>
            <a:r>
              <a:rPr lang="en-US" sz="900" b="1" kern="0" spc="300" dirty="0">
                <a:solidFill>
                  <a:srgbClr val="009EDB"/>
                </a:solidFill>
                <a:latin typeface="Arial" pitchFamily="34" charset="0"/>
                <a:ea typeface="Arial" pitchFamily="34" charset="-122"/>
                <a:cs typeface="Arial" pitchFamily="34" charset="-120"/>
              </a:rPr>
              <a:t>WHY THIS MATTERS</a:t>
            </a:r>
            <a:endParaRPr lang="en-US" sz="900" dirty="0"/>
          </a:p>
        </p:txBody>
      </p:sp>
      <p:sp>
        <p:nvSpPr>
          <p:cNvPr id="5" name="Text 2"/>
          <p:cNvSpPr/>
          <p:nvPr/>
        </p:nvSpPr>
        <p:spPr>
          <a:xfrm>
            <a:off x="347472" y="437388"/>
            <a:ext cx="9040368" cy="449580"/>
          </a:xfrm>
          <a:prstGeom prst="rect">
            <a:avLst/>
          </a:prstGeom>
          <a:noFill/>
          <a:ln/>
        </p:spPr>
        <p:txBody>
          <a:bodyPr wrap="square" lIns="0" tIns="0" rIns="0" bIns="0" rtlCol="0" anchor="ctr"/>
          <a:lstStyle/>
          <a:p>
            <a:pPr marL="0" indent="0">
              <a:buNone/>
            </a:pPr>
            <a:r>
              <a:rPr lang="en-US" sz="2200" b="1" dirty="0">
                <a:solidFill>
                  <a:srgbClr val="0D3D60"/>
                </a:solidFill>
                <a:latin typeface="Arial" pitchFamily="34" charset="0"/>
                <a:ea typeface="Arial" pitchFamily="34" charset="-122"/>
                <a:cs typeface="Arial" pitchFamily="34" charset="-120"/>
              </a:rPr>
              <a:t>The Global Stakes — and Why Frontline Workers Are Central</a:t>
            </a:r>
            <a:endParaRPr lang="en-US" sz="2200" dirty="0"/>
          </a:p>
        </p:txBody>
      </p:sp>
      <p:sp>
        <p:nvSpPr>
          <p:cNvPr id="6" name="Shape 3"/>
          <p:cNvSpPr/>
          <p:nvPr/>
        </p:nvSpPr>
        <p:spPr>
          <a:xfrm>
            <a:off x="347472" y="1024128"/>
            <a:ext cx="3931920" cy="1280160"/>
          </a:xfrm>
          <a:prstGeom prst="rect">
            <a:avLst/>
          </a:prstGeom>
          <a:solidFill>
            <a:srgbClr val="0D3D60"/>
          </a:solidFill>
          <a:ln w="12700">
            <a:solidFill>
              <a:srgbClr val="0D3D60"/>
            </a:solidFill>
            <a:prstDash val="solid"/>
          </a:ln>
        </p:spPr>
        <p:txBody>
          <a:bodyPr/>
          <a:lstStyle/>
          <a:p>
            <a:endParaRPr lang="en-IN"/>
          </a:p>
        </p:txBody>
      </p:sp>
      <p:sp>
        <p:nvSpPr>
          <p:cNvPr id="7" name="Text 4"/>
          <p:cNvSpPr/>
          <p:nvPr/>
        </p:nvSpPr>
        <p:spPr>
          <a:xfrm>
            <a:off x="347472" y="1024128"/>
            <a:ext cx="3931920" cy="749808"/>
          </a:xfrm>
          <a:prstGeom prst="rect">
            <a:avLst/>
          </a:prstGeom>
          <a:noFill/>
          <a:ln/>
        </p:spPr>
        <p:txBody>
          <a:bodyPr wrap="square" lIns="0" tIns="0" rIns="0" bIns="0" rtlCol="0" anchor="ctr"/>
          <a:lstStyle/>
          <a:p>
            <a:pPr marL="0" indent="0" algn="ctr">
              <a:buNone/>
            </a:pPr>
            <a:r>
              <a:rPr lang="en-US" sz="6200" b="1" dirty="0">
                <a:solidFill>
                  <a:srgbClr val="FFFFFF"/>
                </a:solidFill>
                <a:latin typeface="Arial" pitchFamily="34" charset="0"/>
                <a:ea typeface="Arial" pitchFamily="34" charset="-122"/>
                <a:cs typeface="Arial" pitchFamily="34" charset="-120"/>
              </a:rPr>
              <a:t>40%</a:t>
            </a:r>
            <a:endParaRPr lang="en-US" sz="6200" dirty="0"/>
          </a:p>
        </p:txBody>
      </p:sp>
      <p:sp>
        <p:nvSpPr>
          <p:cNvPr id="8" name="Text 5"/>
          <p:cNvSpPr/>
          <p:nvPr/>
        </p:nvSpPr>
        <p:spPr>
          <a:xfrm>
            <a:off x="347472" y="1719072"/>
            <a:ext cx="3931920" cy="320040"/>
          </a:xfrm>
          <a:prstGeom prst="rect">
            <a:avLst/>
          </a:prstGeom>
          <a:noFill/>
          <a:ln/>
        </p:spPr>
        <p:txBody>
          <a:bodyPr wrap="square" lIns="0" tIns="0" rIns="0" bIns="0" rtlCol="0" anchor="ctr"/>
          <a:lstStyle/>
          <a:p>
            <a:pPr marL="0" indent="0" algn="ctr">
              <a:buNone/>
            </a:pPr>
            <a:r>
              <a:rPr lang="en-US" sz="1100" dirty="0">
                <a:solidFill>
                  <a:srgbClr val="C8DFF0"/>
                </a:solidFill>
                <a:latin typeface="Arial" pitchFamily="34" charset="0"/>
                <a:ea typeface="Arial" pitchFamily="34" charset="-122"/>
                <a:cs typeface="Arial" pitchFamily="34" charset="-120"/>
              </a:rPr>
              <a:t>of global jobs exposed to AI disruption</a:t>
            </a:r>
            <a:endParaRPr lang="en-US" sz="1100" dirty="0"/>
          </a:p>
        </p:txBody>
      </p:sp>
      <p:sp>
        <p:nvSpPr>
          <p:cNvPr id="9" name="Text 6"/>
          <p:cNvSpPr/>
          <p:nvPr/>
        </p:nvSpPr>
        <p:spPr>
          <a:xfrm>
            <a:off x="347472" y="2057400"/>
            <a:ext cx="3931920" cy="182880"/>
          </a:xfrm>
          <a:prstGeom prst="rect">
            <a:avLst/>
          </a:prstGeom>
          <a:noFill/>
          <a:ln/>
        </p:spPr>
        <p:txBody>
          <a:bodyPr wrap="square" lIns="0" tIns="0" rIns="0" bIns="0" rtlCol="0" anchor="ctr"/>
          <a:lstStyle/>
          <a:p>
            <a:pPr marL="0" indent="0" algn="ctr">
              <a:buNone/>
            </a:pPr>
            <a:r>
              <a:rPr lang="en-US" sz="750" i="1" dirty="0">
                <a:solidFill>
                  <a:srgbClr val="8DB8D8"/>
                </a:solidFill>
                <a:latin typeface="Arial" pitchFamily="34" charset="0"/>
                <a:ea typeface="Arial" pitchFamily="34" charset="-122"/>
                <a:cs typeface="Arial" pitchFamily="34" charset="-120"/>
              </a:rPr>
              <a:t>IMF · Gen-AI: AI and the Future of Work (Jan 2024) · imf.org</a:t>
            </a:r>
            <a:endParaRPr lang="en-US" sz="750" dirty="0"/>
          </a:p>
        </p:txBody>
      </p:sp>
      <p:sp>
        <p:nvSpPr>
          <p:cNvPr id="10" name="Shape 7"/>
          <p:cNvSpPr/>
          <p:nvPr/>
        </p:nvSpPr>
        <p:spPr>
          <a:xfrm>
            <a:off x="347472" y="2331720"/>
            <a:ext cx="3931920" cy="1234440"/>
          </a:xfrm>
          <a:prstGeom prst="rect">
            <a:avLst/>
          </a:prstGeom>
          <a:solidFill>
            <a:srgbClr val="EEF4FB"/>
          </a:solidFill>
          <a:ln w="12700">
            <a:solidFill>
              <a:srgbClr val="C8DFF0"/>
            </a:solidFill>
            <a:prstDash val="solid"/>
          </a:ln>
        </p:spPr>
        <p:txBody>
          <a:bodyPr/>
          <a:lstStyle/>
          <a:p>
            <a:endParaRPr lang="en-IN"/>
          </a:p>
        </p:txBody>
      </p:sp>
      <p:sp>
        <p:nvSpPr>
          <p:cNvPr id="11" name="Text 8"/>
          <p:cNvSpPr/>
          <p:nvPr/>
        </p:nvSpPr>
        <p:spPr>
          <a:xfrm>
            <a:off x="347472" y="2331720"/>
            <a:ext cx="3931920" cy="658368"/>
          </a:xfrm>
          <a:prstGeom prst="rect">
            <a:avLst/>
          </a:prstGeom>
          <a:noFill/>
          <a:ln/>
        </p:spPr>
        <p:txBody>
          <a:bodyPr wrap="square" lIns="0" tIns="0" rIns="0" bIns="0" rtlCol="0" anchor="ctr"/>
          <a:lstStyle/>
          <a:p>
            <a:pPr marL="0" indent="0" algn="ctr">
              <a:buNone/>
            </a:pPr>
            <a:r>
              <a:rPr lang="en-US" sz="5200" b="1" dirty="0">
                <a:solidFill>
                  <a:srgbClr val="1A6FA8"/>
                </a:solidFill>
                <a:latin typeface="Arial" pitchFamily="34" charset="0"/>
                <a:ea typeface="Arial" pitchFamily="34" charset="-122"/>
                <a:cs typeface="Arial" pitchFamily="34" charset="-120"/>
              </a:rPr>
              <a:t>26%</a:t>
            </a:r>
            <a:endParaRPr lang="en-US" sz="5200" dirty="0"/>
          </a:p>
        </p:txBody>
      </p:sp>
      <p:sp>
        <p:nvSpPr>
          <p:cNvPr id="12" name="Text 9"/>
          <p:cNvSpPr/>
          <p:nvPr/>
        </p:nvSpPr>
        <p:spPr>
          <a:xfrm>
            <a:off x="347472" y="2944368"/>
            <a:ext cx="3931920" cy="347472"/>
          </a:xfrm>
          <a:prstGeom prst="rect">
            <a:avLst/>
          </a:prstGeom>
          <a:noFill/>
          <a:ln/>
        </p:spPr>
        <p:txBody>
          <a:bodyPr wrap="square" lIns="0" tIns="0" rIns="0" bIns="0" rtlCol="0" anchor="ctr"/>
          <a:lstStyle/>
          <a:p>
            <a:pPr marL="0" indent="0" algn="ctr">
              <a:buNone/>
            </a:pPr>
            <a:r>
              <a:rPr lang="en-US" sz="1050" dirty="0">
                <a:solidFill>
                  <a:srgbClr val="3D5A73"/>
                </a:solidFill>
                <a:latin typeface="Arial" pitchFamily="34" charset="0"/>
                <a:ea typeface="Arial" pitchFamily="34" charset="-122"/>
                <a:cs typeface="Arial" pitchFamily="34" charset="-120"/>
              </a:rPr>
              <a:t>AI exposure in low-income countries — vs 60% in advanced economies</a:t>
            </a:r>
            <a:endParaRPr lang="en-US" sz="1050" dirty="0"/>
          </a:p>
        </p:txBody>
      </p:sp>
      <p:sp>
        <p:nvSpPr>
          <p:cNvPr id="13" name="Text 10"/>
          <p:cNvSpPr/>
          <p:nvPr/>
        </p:nvSpPr>
        <p:spPr>
          <a:xfrm>
            <a:off x="347472" y="3310128"/>
            <a:ext cx="3931920" cy="182880"/>
          </a:xfrm>
          <a:prstGeom prst="rect">
            <a:avLst/>
          </a:prstGeom>
          <a:noFill/>
          <a:ln/>
        </p:spPr>
        <p:txBody>
          <a:bodyPr wrap="square" lIns="0" tIns="0" rIns="0" bIns="0" rtlCol="0" anchor="ctr"/>
          <a:lstStyle/>
          <a:p>
            <a:pPr marL="0" indent="0" algn="ctr">
              <a:buNone/>
            </a:pPr>
            <a:r>
              <a:rPr lang="en-US" sz="750" i="1" dirty="0">
                <a:solidFill>
                  <a:srgbClr val="6B8299"/>
                </a:solidFill>
                <a:latin typeface="Arial" pitchFamily="34" charset="0"/>
                <a:ea typeface="Arial" pitchFamily="34" charset="-122"/>
                <a:cs typeface="Arial" pitchFamily="34" charset="-120"/>
              </a:rPr>
              <a:t>IMF (2024) — same source above</a:t>
            </a:r>
            <a:endParaRPr lang="en-US" sz="750" dirty="0"/>
          </a:p>
        </p:txBody>
      </p:sp>
      <p:sp>
        <p:nvSpPr>
          <p:cNvPr id="14" name="Shape 11"/>
          <p:cNvSpPr/>
          <p:nvPr/>
        </p:nvSpPr>
        <p:spPr>
          <a:xfrm>
            <a:off x="4480560" y="1024128"/>
            <a:ext cx="4315968" cy="868680"/>
          </a:xfrm>
          <a:prstGeom prst="rect">
            <a:avLst/>
          </a:prstGeom>
          <a:solidFill>
            <a:srgbClr val="EEF4FB"/>
          </a:solidFill>
          <a:ln w="12700">
            <a:solidFill>
              <a:srgbClr val="C8DFF0"/>
            </a:solidFill>
            <a:prstDash val="solid"/>
          </a:ln>
        </p:spPr>
        <p:txBody>
          <a:bodyPr/>
          <a:lstStyle/>
          <a:p>
            <a:endParaRPr lang="en-IN"/>
          </a:p>
        </p:txBody>
      </p:sp>
      <p:sp>
        <p:nvSpPr>
          <p:cNvPr id="15" name="Shape 12"/>
          <p:cNvSpPr/>
          <p:nvPr/>
        </p:nvSpPr>
        <p:spPr>
          <a:xfrm>
            <a:off x="4480560" y="1024128"/>
            <a:ext cx="50292" cy="868680"/>
          </a:xfrm>
          <a:prstGeom prst="rect">
            <a:avLst/>
          </a:prstGeom>
          <a:solidFill>
            <a:srgbClr val="009EDB"/>
          </a:solidFill>
          <a:ln w="12700">
            <a:solidFill>
              <a:srgbClr val="009EDB"/>
            </a:solidFill>
            <a:prstDash val="solid"/>
          </a:ln>
        </p:spPr>
        <p:txBody>
          <a:bodyPr/>
          <a:lstStyle/>
          <a:p>
            <a:endParaRPr lang="en-IN"/>
          </a:p>
        </p:txBody>
      </p:sp>
      <p:pic>
        <p:nvPicPr>
          <p:cNvPr id="16" name="Image 1" descr="preencoded.png"/>
          <p:cNvPicPr>
            <a:picLocks noChangeAspect="1"/>
          </p:cNvPicPr>
          <p:nvPr/>
        </p:nvPicPr>
        <p:blipFill>
          <a:blip r:embed="rId3"/>
          <a:stretch>
            <a:fillRect/>
          </a:stretch>
        </p:blipFill>
        <p:spPr>
          <a:xfrm>
            <a:off x="4617720" y="1298448"/>
            <a:ext cx="274320" cy="274320"/>
          </a:xfrm>
          <a:prstGeom prst="rect">
            <a:avLst/>
          </a:prstGeom>
        </p:spPr>
      </p:pic>
      <p:sp>
        <p:nvSpPr>
          <p:cNvPr id="17" name="Text 13"/>
          <p:cNvSpPr/>
          <p:nvPr/>
        </p:nvSpPr>
        <p:spPr>
          <a:xfrm>
            <a:off x="5010912" y="1106424"/>
            <a:ext cx="3675888" cy="274320"/>
          </a:xfrm>
          <a:prstGeom prst="rect">
            <a:avLst/>
          </a:prstGeom>
          <a:noFill/>
          <a:ln/>
        </p:spPr>
        <p:txBody>
          <a:bodyPr wrap="square" lIns="0" tIns="0" rIns="0" bIns="0" rtlCol="0" anchor="ctr"/>
          <a:lstStyle/>
          <a:p>
            <a:pPr marL="0" indent="0">
              <a:buNone/>
            </a:pPr>
            <a:r>
              <a:rPr lang="en-US" sz="1150" b="1" dirty="0">
                <a:solidFill>
                  <a:srgbClr val="0D3D60"/>
                </a:solidFill>
                <a:latin typeface="Arial" pitchFamily="34" charset="0"/>
                <a:ea typeface="Arial" pitchFamily="34" charset="-122"/>
                <a:cs typeface="Arial" pitchFamily="34" charset="-120"/>
              </a:rPr>
              <a:t>92M jobs displaced globally by 2030</a:t>
            </a:r>
            <a:endParaRPr lang="en-US" sz="1150" dirty="0"/>
          </a:p>
        </p:txBody>
      </p:sp>
      <p:sp>
        <p:nvSpPr>
          <p:cNvPr id="18" name="Text 14"/>
          <p:cNvSpPr/>
          <p:nvPr/>
        </p:nvSpPr>
        <p:spPr>
          <a:xfrm>
            <a:off x="5010912" y="1368552"/>
            <a:ext cx="3675888" cy="329184"/>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Yet 170M new roles also projected — net gain depends on governance and reskilling.</a:t>
            </a:r>
            <a:endParaRPr lang="en-US" sz="950" dirty="0"/>
          </a:p>
        </p:txBody>
      </p:sp>
      <p:sp>
        <p:nvSpPr>
          <p:cNvPr id="19" name="Text 15"/>
          <p:cNvSpPr/>
          <p:nvPr/>
        </p:nvSpPr>
        <p:spPr>
          <a:xfrm>
            <a:off x="5010912" y="1697736"/>
            <a:ext cx="3675888" cy="128016"/>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WEF Future of Jobs 2025 · weforum.org</a:t>
            </a:r>
            <a:endParaRPr lang="en-US" sz="750" dirty="0"/>
          </a:p>
        </p:txBody>
      </p:sp>
      <p:sp>
        <p:nvSpPr>
          <p:cNvPr id="20" name="Shape 16"/>
          <p:cNvSpPr/>
          <p:nvPr/>
        </p:nvSpPr>
        <p:spPr>
          <a:xfrm>
            <a:off x="4480560" y="2029968"/>
            <a:ext cx="4315968" cy="868680"/>
          </a:xfrm>
          <a:prstGeom prst="rect">
            <a:avLst/>
          </a:prstGeom>
          <a:solidFill>
            <a:srgbClr val="EEF4FB"/>
          </a:solidFill>
          <a:ln w="12700">
            <a:solidFill>
              <a:srgbClr val="C8DFF0"/>
            </a:solidFill>
            <a:prstDash val="solid"/>
          </a:ln>
        </p:spPr>
        <p:txBody>
          <a:bodyPr/>
          <a:lstStyle/>
          <a:p>
            <a:endParaRPr lang="en-IN"/>
          </a:p>
        </p:txBody>
      </p:sp>
      <p:sp>
        <p:nvSpPr>
          <p:cNvPr id="21" name="Shape 17"/>
          <p:cNvSpPr/>
          <p:nvPr/>
        </p:nvSpPr>
        <p:spPr>
          <a:xfrm>
            <a:off x="4480560" y="2029968"/>
            <a:ext cx="50292" cy="868680"/>
          </a:xfrm>
          <a:prstGeom prst="rect">
            <a:avLst/>
          </a:prstGeom>
          <a:solidFill>
            <a:srgbClr val="009EDB"/>
          </a:solidFill>
          <a:ln w="12700">
            <a:solidFill>
              <a:srgbClr val="009EDB"/>
            </a:solidFill>
            <a:prstDash val="solid"/>
          </a:ln>
        </p:spPr>
        <p:txBody>
          <a:bodyPr/>
          <a:lstStyle/>
          <a:p>
            <a:endParaRPr lang="en-IN"/>
          </a:p>
        </p:txBody>
      </p:sp>
      <p:pic>
        <p:nvPicPr>
          <p:cNvPr id="22" name="Image 2" descr="preencoded.png"/>
          <p:cNvPicPr>
            <a:picLocks noChangeAspect="1"/>
          </p:cNvPicPr>
          <p:nvPr/>
        </p:nvPicPr>
        <p:blipFill>
          <a:blip r:embed="rId4"/>
          <a:stretch>
            <a:fillRect/>
          </a:stretch>
        </p:blipFill>
        <p:spPr>
          <a:xfrm>
            <a:off x="4617720" y="2304288"/>
            <a:ext cx="274320" cy="274320"/>
          </a:xfrm>
          <a:prstGeom prst="rect">
            <a:avLst/>
          </a:prstGeom>
        </p:spPr>
      </p:pic>
      <p:sp>
        <p:nvSpPr>
          <p:cNvPr id="23" name="Text 18"/>
          <p:cNvSpPr/>
          <p:nvPr/>
        </p:nvSpPr>
        <p:spPr>
          <a:xfrm>
            <a:off x="5010912" y="2112264"/>
            <a:ext cx="3675888" cy="274320"/>
          </a:xfrm>
          <a:prstGeom prst="rect">
            <a:avLst/>
          </a:prstGeom>
          <a:noFill/>
          <a:ln/>
        </p:spPr>
        <p:txBody>
          <a:bodyPr wrap="square" lIns="0" tIns="0" rIns="0" bIns="0" rtlCol="0" anchor="ctr"/>
          <a:lstStyle/>
          <a:p>
            <a:pPr marL="0" indent="0">
              <a:buNone/>
            </a:pPr>
            <a:r>
              <a:rPr lang="en-US" sz="1150" b="1" dirty="0">
                <a:solidFill>
                  <a:srgbClr val="0D3D60"/>
                </a:solidFill>
                <a:latin typeface="Arial" pitchFamily="34" charset="0"/>
                <a:ea typeface="Arial" pitchFamily="34" charset="-122"/>
                <a:cs typeface="Arial" pitchFamily="34" charset="-120"/>
              </a:rPr>
              <a:t>Frontline workers: least protected</a:t>
            </a:r>
            <a:endParaRPr lang="en-US" sz="1150" dirty="0"/>
          </a:p>
        </p:txBody>
      </p:sp>
      <p:sp>
        <p:nvSpPr>
          <p:cNvPr id="24" name="Text 19"/>
          <p:cNvSpPr/>
          <p:nvPr/>
        </p:nvSpPr>
        <p:spPr>
          <a:xfrm>
            <a:off x="5010912" y="2374392"/>
            <a:ext cx="3675888" cy="329184"/>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High-churn service sectors bear greatest disruption with fewest reskilling resources.</a:t>
            </a:r>
            <a:endParaRPr lang="en-US" sz="950" dirty="0"/>
          </a:p>
        </p:txBody>
      </p:sp>
      <p:sp>
        <p:nvSpPr>
          <p:cNvPr id="25" name="Text 20"/>
          <p:cNvSpPr/>
          <p:nvPr/>
        </p:nvSpPr>
        <p:spPr>
          <a:xfrm>
            <a:off x="5010912" y="2703576"/>
            <a:ext cx="3675888" cy="128016"/>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WEF Future of Jobs 2025 · weforum.org</a:t>
            </a:r>
            <a:endParaRPr lang="en-US" sz="750" dirty="0"/>
          </a:p>
        </p:txBody>
      </p:sp>
      <p:sp>
        <p:nvSpPr>
          <p:cNvPr id="26" name="Shape 21"/>
          <p:cNvSpPr/>
          <p:nvPr/>
        </p:nvSpPr>
        <p:spPr>
          <a:xfrm>
            <a:off x="4480560" y="3035808"/>
            <a:ext cx="4315968" cy="868680"/>
          </a:xfrm>
          <a:prstGeom prst="rect">
            <a:avLst/>
          </a:prstGeom>
          <a:solidFill>
            <a:srgbClr val="EEF4FB"/>
          </a:solidFill>
          <a:ln w="12700">
            <a:solidFill>
              <a:srgbClr val="C8DFF0"/>
            </a:solidFill>
            <a:prstDash val="solid"/>
          </a:ln>
        </p:spPr>
        <p:txBody>
          <a:bodyPr/>
          <a:lstStyle/>
          <a:p>
            <a:endParaRPr lang="en-IN"/>
          </a:p>
        </p:txBody>
      </p:sp>
      <p:sp>
        <p:nvSpPr>
          <p:cNvPr id="27" name="Shape 22"/>
          <p:cNvSpPr/>
          <p:nvPr/>
        </p:nvSpPr>
        <p:spPr>
          <a:xfrm>
            <a:off x="4480560" y="3035808"/>
            <a:ext cx="50292" cy="868680"/>
          </a:xfrm>
          <a:prstGeom prst="rect">
            <a:avLst/>
          </a:prstGeom>
          <a:solidFill>
            <a:srgbClr val="009EDB"/>
          </a:solidFill>
          <a:ln w="12700">
            <a:solidFill>
              <a:srgbClr val="009EDB"/>
            </a:solidFill>
            <a:prstDash val="solid"/>
          </a:ln>
        </p:spPr>
        <p:txBody>
          <a:bodyPr/>
          <a:lstStyle/>
          <a:p>
            <a:endParaRPr lang="en-IN"/>
          </a:p>
        </p:txBody>
      </p:sp>
      <p:pic>
        <p:nvPicPr>
          <p:cNvPr id="28" name="Image 3" descr="preencoded.png"/>
          <p:cNvPicPr>
            <a:picLocks noChangeAspect="1"/>
          </p:cNvPicPr>
          <p:nvPr/>
        </p:nvPicPr>
        <p:blipFill>
          <a:blip r:embed="rId5"/>
          <a:stretch>
            <a:fillRect/>
          </a:stretch>
        </p:blipFill>
        <p:spPr>
          <a:xfrm>
            <a:off x="4617720" y="3310128"/>
            <a:ext cx="274320" cy="274320"/>
          </a:xfrm>
          <a:prstGeom prst="rect">
            <a:avLst/>
          </a:prstGeom>
        </p:spPr>
      </p:pic>
      <p:sp>
        <p:nvSpPr>
          <p:cNvPr id="29" name="Text 23"/>
          <p:cNvSpPr/>
          <p:nvPr/>
        </p:nvSpPr>
        <p:spPr>
          <a:xfrm>
            <a:off x="5010912" y="3118104"/>
            <a:ext cx="3675888" cy="274320"/>
          </a:xfrm>
          <a:prstGeom prst="rect">
            <a:avLst/>
          </a:prstGeom>
          <a:noFill/>
          <a:ln/>
        </p:spPr>
        <p:txBody>
          <a:bodyPr wrap="square" lIns="0" tIns="0" rIns="0" bIns="0" rtlCol="0" anchor="ctr"/>
          <a:lstStyle/>
          <a:p>
            <a:pPr marL="0" indent="0">
              <a:buNone/>
            </a:pPr>
            <a:r>
              <a:rPr lang="en-US" sz="1150" b="1" dirty="0">
                <a:solidFill>
                  <a:srgbClr val="0D3D60"/>
                </a:solidFill>
                <a:latin typeface="Arial" pitchFamily="34" charset="0"/>
                <a:ea typeface="Arial" pitchFamily="34" charset="-122"/>
                <a:cs typeface="Arial" pitchFamily="34" charset="-120"/>
              </a:rPr>
              <a:t>Trust is the governance bottleneck</a:t>
            </a:r>
            <a:endParaRPr lang="en-US" sz="1150" dirty="0"/>
          </a:p>
        </p:txBody>
      </p:sp>
      <p:sp>
        <p:nvSpPr>
          <p:cNvPr id="30" name="Text 24"/>
          <p:cNvSpPr/>
          <p:nvPr/>
        </p:nvSpPr>
        <p:spPr>
          <a:xfrm>
            <a:off x="5010912" y="3380232"/>
            <a:ext cx="3675888" cy="329184"/>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AI adoption fails not on technology — but when trust, oversight &amp; design are absent.</a:t>
            </a:r>
            <a:endParaRPr lang="en-US" sz="950" dirty="0"/>
          </a:p>
        </p:txBody>
      </p:sp>
      <p:sp>
        <p:nvSpPr>
          <p:cNvPr id="31" name="Text 25"/>
          <p:cNvSpPr/>
          <p:nvPr/>
        </p:nvSpPr>
        <p:spPr>
          <a:xfrm>
            <a:off x="5010912" y="3709416"/>
            <a:ext cx="3675888" cy="128016"/>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Goudhaman, Dahiya &amp; Kumar (2026) · Paper ID 41</a:t>
            </a:r>
            <a:endParaRPr lang="en-US" sz="750" dirty="0"/>
          </a:p>
        </p:txBody>
      </p:sp>
      <p:sp>
        <p:nvSpPr>
          <p:cNvPr id="32" name="Shape 26"/>
          <p:cNvSpPr/>
          <p:nvPr/>
        </p:nvSpPr>
        <p:spPr>
          <a:xfrm>
            <a:off x="347472" y="4096512"/>
            <a:ext cx="8449056" cy="621792"/>
          </a:xfrm>
          <a:prstGeom prst="rect">
            <a:avLst/>
          </a:prstGeom>
          <a:solidFill>
            <a:srgbClr val="EEF4FB"/>
          </a:solidFill>
          <a:ln w="12700">
            <a:solidFill>
              <a:srgbClr val="009EDB"/>
            </a:solidFill>
            <a:prstDash val="solid"/>
          </a:ln>
        </p:spPr>
        <p:txBody>
          <a:bodyPr/>
          <a:lstStyle/>
          <a:p>
            <a:endParaRPr lang="en-IN"/>
          </a:p>
        </p:txBody>
      </p:sp>
      <p:sp>
        <p:nvSpPr>
          <p:cNvPr id="33" name="Shape 27"/>
          <p:cNvSpPr/>
          <p:nvPr/>
        </p:nvSpPr>
        <p:spPr>
          <a:xfrm>
            <a:off x="347472" y="4096512"/>
            <a:ext cx="50292" cy="621792"/>
          </a:xfrm>
          <a:prstGeom prst="rect">
            <a:avLst/>
          </a:prstGeom>
          <a:solidFill>
            <a:srgbClr val="009EDB"/>
          </a:solidFill>
          <a:ln w="12700">
            <a:solidFill>
              <a:srgbClr val="009EDB"/>
            </a:solidFill>
            <a:prstDash val="solid"/>
          </a:ln>
        </p:spPr>
        <p:txBody>
          <a:bodyPr/>
          <a:lstStyle/>
          <a:p>
            <a:endParaRPr lang="en-IN"/>
          </a:p>
        </p:txBody>
      </p:sp>
      <p:sp>
        <p:nvSpPr>
          <p:cNvPr id="34" name="Text 28"/>
          <p:cNvSpPr/>
          <p:nvPr/>
        </p:nvSpPr>
        <p:spPr>
          <a:xfrm>
            <a:off x="502920" y="4096512"/>
            <a:ext cx="8229600" cy="621792"/>
          </a:xfrm>
          <a:prstGeom prst="rect">
            <a:avLst/>
          </a:prstGeom>
          <a:noFill/>
          <a:ln/>
        </p:spPr>
        <p:txBody>
          <a:bodyPr wrap="square" lIns="0" tIns="0" rIns="0" bIns="0" rtlCol="0" anchor="ctr"/>
          <a:lstStyle/>
          <a:p>
            <a:pPr marL="0" indent="0">
              <a:buNone/>
            </a:pPr>
            <a:r>
              <a:rPr lang="en-US" sz="1400" i="1" dirty="0">
                <a:solidFill>
                  <a:srgbClr val="0D3D60"/>
                </a:solidFill>
                <a:latin typeface="Arial" pitchFamily="34" charset="0"/>
                <a:ea typeface="Arial" pitchFamily="34" charset="-122"/>
                <a:cs typeface="Arial" pitchFamily="34" charset="-120"/>
              </a:rPr>
              <a:t>"Technology scales fast. Trust scales slowly.  And this asymmetry is the central governance challenge of our era."</a:t>
            </a:r>
            <a:endParaRPr lang="en-US" sz="1400" dirty="0"/>
          </a:p>
        </p:txBody>
      </p:sp>
      <p:sp>
        <p:nvSpPr>
          <p:cNvPr id="35" name="Shape 29"/>
          <p:cNvSpPr/>
          <p:nvPr/>
        </p:nvSpPr>
        <p:spPr>
          <a:xfrm>
            <a:off x="0" y="4936236"/>
            <a:ext cx="9144000" cy="22860"/>
          </a:xfrm>
          <a:prstGeom prst="rect">
            <a:avLst/>
          </a:prstGeom>
          <a:solidFill>
            <a:srgbClr val="C8DFF0"/>
          </a:solidFill>
          <a:ln w="12700">
            <a:solidFill>
              <a:srgbClr val="C8DFF0"/>
            </a:solidFill>
            <a:prstDash val="solid"/>
          </a:ln>
        </p:spPr>
        <p:txBody>
          <a:bodyPr/>
          <a:lstStyle/>
          <a:p>
            <a:endParaRPr lang="en-IN"/>
          </a:p>
        </p:txBody>
      </p:sp>
      <p:sp>
        <p:nvSpPr>
          <p:cNvPr id="36" name="Text 30"/>
          <p:cNvSpPr/>
          <p:nvPr/>
        </p:nvSpPr>
        <p:spPr>
          <a:xfrm>
            <a:off x="320040" y="497890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Sources: IMF SDN2024/001 (Jan 2024) imf.org/publications/sdn/issues/2024/01/14 · WEF Future of Jobs Report 2025 weforum.org/publications/the-future-of-jobs-report-2025</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
          </a:xfrm>
          <a:prstGeom prst="rect">
            <a:avLst/>
          </a:prstGeom>
          <a:solidFill>
            <a:srgbClr val="009EDB"/>
          </a:solidFill>
          <a:ln w="12700">
            <a:solidFill>
              <a:srgbClr val="009EDB"/>
            </a:solidFill>
            <a:prstDash val="solid"/>
          </a:ln>
        </p:spPr>
        <p:txBody>
          <a:bodyPr/>
          <a:lstStyle/>
          <a:p>
            <a:endParaRPr lang="en-IN"/>
          </a:p>
        </p:txBody>
      </p:sp>
      <p:sp>
        <p:nvSpPr>
          <p:cNvPr id="3" name="Text 1"/>
          <p:cNvSpPr/>
          <p:nvPr/>
        </p:nvSpPr>
        <p:spPr>
          <a:xfrm>
            <a:off x="320040" y="128016"/>
            <a:ext cx="5943600" cy="256032"/>
          </a:xfrm>
          <a:prstGeom prst="rect">
            <a:avLst/>
          </a:prstGeom>
          <a:noFill/>
          <a:ln/>
        </p:spPr>
        <p:txBody>
          <a:bodyPr wrap="square" lIns="0" tIns="0" rIns="0" bIns="0" rtlCol="0" anchor="ctr"/>
          <a:lstStyle/>
          <a:p>
            <a:pPr marL="0" indent="0">
              <a:buNone/>
            </a:pPr>
            <a:r>
              <a:rPr lang="en-US" sz="900" b="1" kern="0" spc="300" dirty="0">
                <a:solidFill>
                  <a:srgbClr val="0D3D60"/>
                </a:solidFill>
                <a:latin typeface="Arial" pitchFamily="34" charset="0"/>
                <a:ea typeface="Arial" pitchFamily="34" charset="-122"/>
                <a:cs typeface="Arial" pitchFamily="34" charset="-120"/>
              </a:rPr>
              <a:t>THE GOVERNANCE PROBLEM</a:t>
            </a:r>
            <a:endParaRPr lang="en-US" sz="900" dirty="0"/>
          </a:p>
        </p:txBody>
      </p:sp>
      <p:sp>
        <p:nvSpPr>
          <p:cNvPr id="5" name="Text 2"/>
          <p:cNvSpPr/>
          <p:nvPr/>
        </p:nvSpPr>
        <p:spPr>
          <a:xfrm>
            <a:off x="347472" y="475488"/>
            <a:ext cx="8412480" cy="411480"/>
          </a:xfrm>
          <a:prstGeom prst="rect">
            <a:avLst/>
          </a:prstGeom>
          <a:noFill/>
          <a:ln/>
        </p:spPr>
        <p:txBody>
          <a:bodyPr wrap="square" lIns="0" tIns="0" rIns="0" bIns="0" rtlCol="0" anchor="ctr"/>
          <a:lstStyle/>
          <a:p>
            <a:pPr marL="0" indent="0">
              <a:buNone/>
            </a:pPr>
            <a:r>
              <a:rPr lang="en-US" sz="2200" b="1" dirty="0">
                <a:solidFill>
                  <a:srgbClr val="0D3D60"/>
                </a:solidFill>
                <a:latin typeface="Arial" pitchFamily="34" charset="0"/>
                <a:ea typeface="Arial" pitchFamily="34" charset="-122"/>
                <a:cs typeface="Arial" pitchFamily="34" charset="-120"/>
              </a:rPr>
              <a:t>Most AI governance frameworks remain abstract.</a:t>
            </a:r>
            <a:endParaRPr lang="en-US" sz="2200" dirty="0"/>
          </a:p>
        </p:txBody>
      </p:sp>
      <p:sp>
        <p:nvSpPr>
          <p:cNvPr id="6" name="Text 3"/>
          <p:cNvSpPr/>
          <p:nvPr/>
        </p:nvSpPr>
        <p:spPr>
          <a:xfrm>
            <a:off x="347472" y="859536"/>
            <a:ext cx="8412480" cy="320040"/>
          </a:xfrm>
          <a:prstGeom prst="rect">
            <a:avLst/>
          </a:prstGeom>
          <a:noFill/>
          <a:ln/>
        </p:spPr>
        <p:txBody>
          <a:bodyPr wrap="square" lIns="0" tIns="0" rIns="0" bIns="0" rtlCol="0" anchor="ctr"/>
          <a:lstStyle/>
          <a:p>
            <a:pPr marL="0" indent="0">
              <a:buNone/>
            </a:pPr>
            <a:r>
              <a:rPr lang="en-US" sz="1300" i="1" dirty="0">
                <a:solidFill>
                  <a:srgbClr val="3D5A73"/>
                </a:solidFill>
                <a:latin typeface="Arial" pitchFamily="34" charset="0"/>
                <a:ea typeface="Arial" pitchFamily="34" charset="-122"/>
                <a:cs typeface="Arial" pitchFamily="34" charset="-120"/>
              </a:rPr>
              <a:t>Frontline implementation exposes a different reality — one that policy must address.</a:t>
            </a:r>
            <a:endParaRPr lang="en-US" sz="1300" dirty="0"/>
          </a:p>
        </p:txBody>
      </p:sp>
      <p:pic>
        <p:nvPicPr>
          <p:cNvPr id="7" name="Image 1" descr="preencoded.png"/>
          <p:cNvPicPr>
            <a:picLocks noChangeAspect="1"/>
          </p:cNvPicPr>
          <p:nvPr/>
        </p:nvPicPr>
        <p:blipFill>
          <a:blip r:embed="rId3"/>
          <a:stretch>
            <a:fillRect/>
          </a:stretch>
        </p:blipFill>
        <p:spPr>
          <a:xfrm>
            <a:off x="274320" y="1261872"/>
            <a:ext cx="4754880" cy="2057400"/>
          </a:xfrm>
          <a:prstGeom prst="rect">
            <a:avLst/>
          </a:prstGeom>
        </p:spPr>
      </p:pic>
      <p:sp>
        <p:nvSpPr>
          <p:cNvPr id="8" name="Text 4"/>
          <p:cNvSpPr/>
          <p:nvPr/>
        </p:nvSpPr>
        <p:spPr>
          <a:xfrm>
            <a:off x="5230368" y="1280160"/>
            <a:ext cx="3566160" cy="292608"/>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What Frontline Deployment Exposes:</a:t>
            </a:r>
            <a:endParaRPr lang="en-US" sz="1100" dirty="0"/>
          </a:p>
        </p:txBody>
      </p:sp>
      <p:sp>
        <p:nvSpPr>
          <p:cNvPr id="9" name="Shape 5"/>
          <p:cNvSpPr/>
          <p:nvPr/>
        </p:nvSpPr>
        <p:spPr>
          <a:xfrm>
            <a:off x="5230368" y="1645920"/>
            <a:ext cx="3566160" cy="384048"/>
          </a:xfrm>
          <a:prstGeom prst="rect">
            <a:avLst/>
          </a:prstGeom>
          <a:solidFill>
            <a:srgbClr val="EEF4FB"/>
          </a:solidFill>
          <a:ln w="6350">
            <a:solidFill>
              <a:srgbClr val="C8DFF0"/>
            </a:solidFill>
            <a:prstDash val="solid"/>
          </a:ln>
        </p:spPr>
        <p:txBody>
          <a:bodyPr/>
          <a:lstStyle/>
          <a:p>
            <a:endParaRPr lang="en-IN"/>
          </a:p>
        </p:txBody>
      </p:sp>
      <p:sp>
        <p:nvSpPr>
          <p:cNvPr id="10" name="Shape 6"/>
          <p:cNvSpPr/>
          <p:nvPr/>
        </p:nvSpPr>
        <p:spPr>
          <a:xfrm>
            <a:off x="5230368" y="1645920"/>
            <a:ext cx="45720" cy="384048"/>
          </a:xfrm>
          <a:prstGeom prst="rect">
            <a:avLst/>
          </a:prstGeom>
          <a:solidFill>
            <a:srgbClr val="009EDB"/>
          </a:solidFill>
          <a:ln w="12700">
            <a:solidFill>
              <a:srgbClr val="009EDB"/>
            </a:solidFill>
            <a:prstDash val="solid"/>
          </a:ln>
        </p:spPr>
        <p:txBody>
          <a:bodyPr/>
          <a:lstStyle/>
          <a:p>
            <a:endParaRPr lang="en-IN"/>
          </a:p>
        </p:txBody>
      </p:sp>
      <p:sp>
        <p:nvSpPr>
          <p:cNvPr id="11" name="Text 7"/>
          <p:cNvSpPr/>
          <p:nvPr/>
        </p:nvSpPr>
        <p:spPr>
          <a:xfrm>
            <a:off x="5394960" y="1700784"/>
            <a:ext cx="3291840" cy="256032"/>
          </a:xfrm>
          <a:prstGeom prst="rect">
            <a:avLst/>
          </a:prstGeom>
          <a:noFill/>
          <a:ln/>
        </p:spPr>
        <p:txBody>
          <a:bodyPr wrap="square" lIns="0" tIns="0" rIns="0" bIns="0" rtlCol="0" anchor="ctr"/>
          <a:lstStyle/>
          <a:p>
            <a:pPr marL="0" indent="0">
              <a:buNone/>
            </a:pPr>
            <a:r>
              <a:rPr lang="en-US" sz="1000" dirty="0">
                <a:solidFill>
                  <a:srgbClr val="3D5A73"/>
                </a:solidFill>
                <a:latin typeface="Arial" pitchFamily="34" charset="0"/>
                <a:ea typeface="Arial" pitchFamily="34" charset="-122"/>
                <a:cs typeface="Arial" pitchFamily="34" charset="-120"/>
              </a:rPr>
              <a:t>Fear and resistance to AI adoption</a:t>
            </a:r>
            <a:endParaRPr lang="en-US" sz="1000" dirty="0"/>
          </a:p>
        </p:txBody>
      </p:sp>
      <p:sp>
        <p:nvSpPr>
          <p:cNvPr id="12" name="Shape 8"/>
          <p:cNvSpPr/>
          <p:nvPr/>
        </p:nvSpPr>
        <p:spPr>
          <a:xfrm>
            <a:off x="5230368" y="2084832"/>
            <a:ext cx="3566160" cy="384048"/>
          </a:xfrm>
          <a:prstGeom prst="rect">
            <a:avLst/>
          </a:prstGeom>
          <a:solidFill>
            <a:srgbClr val="FFFFFF"/>
          </a:solidFill>
          <a:ln w="6350">
            <a:solidFill>
              <a:srgbClr val="C8DFF0"/>
            </a:solidFill>
            <a:prstDash val="solid"/>
          </a:ln>
        </p:spPr>
        <p:txBody>
          <a:bodyPr/>
          <a:lstStyle/>
          <a:p>
            <a:endParaRPr lang="en-IN"/>
          </a:p>
        </p:txBody>
      </p:sp>
      <p:sp>
        <p:nvSpPr>
          <p:cNvPr id="13" name="Shape 9"/>
          <p:cNvSpPr/>
          <p:nvPr/>
        </p:nvSpPr>
        <p:spPr>
          <a:xfrm>
            <a:off x="5230368" y="2084832"/>
            <a:ext cx="45720" cy="384048"/>
          </a:xfrm>
          <a:prstGeom prst="rect">
            <a:avLst/>
          </a:prstGeom>
          <a:solidFill>
            <a:srgbClr val="009EDB"/>
          </a:solidFill>
          <a:ln w="12700">
            <a:solidFill>
              <a:srgbClr val="009EDB"/>
            </a:solidFill>
            <a:prstDash val="solid"/>
          </a:ln>
        </p:spPr>
        <p:txBody>
          <a:bodyPr/>
          <a:lstStyle/>
          <a:p>
            <a:endParaRPr lang="en-IN"/>
          </a:p>
        </p:txBody>
      </p:sp>
      <p:sp>
        <p:nvSpPr>
          <p:cNvPr id="14" name="Text 10"/>
          <p:cNvSpPr/>
          <p:nvPr/>
        </p:nvSpPr>
        <p:spPr>
          <a:xfrm>
            <a:off x="5394960" y="2139696"/>
            <a:ext cx="3291840" cy="256032"/>
          </a:xfrm>
          <a:prstGeom prst="rect">
            <a:avLst/>
          </a:prstGeom>
          <a:noFill/>
          <a:ln/>
        </p:spPr>
        <p:txBody>
          <a:bodyPr wrap="square" lIns="0" tIns="0" rIns="0" bIns="0" rtlCol="0" anchor="ctr"/>
          <a:lstStyle/>
          <a:p>
            <a:pPr marL="0" indent="0">
              <a:buNone/>
            </a:pPr>
            <a:r>
              <a:rPr lang="en-US" sz="1000" dirty="0">
                <a:solidFill>
                  <a:srgbClr val="3D5A73"/>
                </a:solidFill>
                <a:latin typeface="Arial" pitchFamily="34" charset="0"/>
                <a:ea typeface="Arial" pitchFamily="34" charset="-122"/>
                <a:cs typeface="Arial" pitchFamily="34" charset="-120"/>
              </a:rPr>
              <a:t>Low engagement &amp; training fatigue</a:t>
            </a:r>
            <a:endParaRPr lang="en-US" sz="1000" dirty="0"/>
          </a:p>
        </p:txBody>
      </p:sp>
      <p:sp>
        <p:nvSpPr>
          <p:cNvPr id="15" name="Shape 11"/>
          <p:cNvSpPr/>
          <p:nvPr/>
        </p:nvSpPr>
        <p:spPr>
          <a:xfrm>
            <a:off x="5230368" y="2523744"/>
            <a:ext cx="3566160" cy="384048"/>
          </a:xfrm>
          <a:prstGeom prst="rect">
            <a:avLst/>
          </a:prstGeom>
          <a:solidFill>
            <a:srgbClr val="EEF4FB"/>
          </a:solidFill>
          <a:ln w="6350">
            <a:solidFill>
              <a:srgbClr val="C8DFF0"/>
            </a:solidFill>
            <a:prstDash val="solid"/>
          </a:ln>
        </p:spPr>
        <p:txBody>
          <a:bodyPr/>
          <a:lstStyle/>
          <a:p>
            <a:endParaRPr lang="en-IN"/>
          </a:p>
        </p:txBody>
      </p:sp>
      <p:sp>
        <p:nvSpPr>
          <p:cNvPr id="16" name="Shape 12"/>
          <p:cNvSpPr/>
          <p:nvPr/>
        </p:nvSpPr>
        <p:spPr>
          <a:xfrm>
            <a:off x="5230368" y="2523744"/>
            <a:ext cx="45720" cy="384048"/>
          </a:xfrm>
          <a:prstGeom prst="rect">
            <a:avLst/>
          </a:prstGeom>
          <a:solidFill>
            <a:srgbClr val="009EDB"/>
          </a:solidFill>
          <a:ln w="12700">
            <a:solidFill>
              <a:srgbClr val="009EDB"/>
            </a:solidFill>
            <a:prstDash val="solid"/>
          </a:ln>
        </p:spPr>
        <p:txBody>
          <a:bodyPr/>
          <a:lstStyle/>
          <a:p>
            <a:endParaRPr lang="en-IN"/>
          </a:p>
        </p:txBody>
      </p:sp>
      <p:sp>
        <p:nvSpPr>
          <p:cNvPr id="17" name="Text 13"/>
          <p:cNvSpPr/>
          <p:nvPr/>
        </p:nvSpPr>
        <p:spPr>
          <a:xfrm>
            <a:off x="5394960" y="2578608"/>
            <a:ext cx="3291840" cy="256032"/>
          </a:xfrm>
          <a:prstGeom prst="rect">
            <a:avLst/>
          </a:prstGeom>
          <a:noFill/>
          <a:ln/>
        </p:spPr>
        <p:txBody>
          <a:bodyPr wrap="square" lIns="0" tIns="0" rIns="0" bIns="0" rtlCol="0" anchor="ctr"/>
          <a:lstStyle/>
          <a:p>
            <a:pPr marL="0" indent="0">
              <a:buNone/>
            </a:pPr>
            <a:r>
              <a:rPr lang="en-US" sz="1000" dirty="0">
                <a:solidFill>
                  <a:srgbClr val="3D5A73"/>
                </a:solidFill>
                <a:latin typeface="Arial" pitchFamily="34" charset="0"/>
                <a:ea typeface="Arial" pitchFamily="34" charset="-122"/>
                <a:cs typeface="Arial" pitchFamily="34" charset="-120"/>
              </a:rPr>
              <a:t>Algorithm aversion risk (Dietvorst et al., 2015)</a:t>
            </a:r>
            <a:endParaRPr lang="en-US" sz="1000" dirty="0"/>
          </a:p>
        </p:txBody>
      </p:sp>
      <p:sp>
        <p:nvSpPr>
          <p:cNvPr id="18" name="Shape 14"/>
          <p:cNvSpPr/>
          <p:nvPr/>
        </p:nvSpPr>
        <p:spPr>
          <a:xfrm>
            <a:off x="5230368" y="2962656"/>
            <a:ext cx="3566160" cy="384048"/>
          </a:xfrm>
          <a:prstGeom prst="rect">
            <a:avLst/>
          </a:prstGeom>
          <a:solidFill>
            <a:srgbClr val="FFFFFF"/>
          </a:solidFill>
          <a:ln w="6350">
            <a:solidFill>
              <a:srgbClr val="C8DFF0"/>
            </a:solidFill>
            <a:prstDash val="solid"/>
          </a:ln>
        </p:spPr>
        <p:txBody>
          <a:bodyPr/>
          <a:lstStyle/>
          <a:p>
            <a:endParaRPr lang="en-IN"/>
          </a:p>
        </p:txBody>
      </p:sp>
      <p:sp>
        <p:nvSpPr>
          <p:cNvPr id="19" name="Shape 15"/>
          <p:cNvSpPr/>
          <p:nvPr/>
        </p:nvSpPr>
        <p:spPr>
          <a:xfrm>
            <a:off x="5230368" y="2962656"/>
            <a:ext cx="45720" cy="384048"/>
          </a:xfrm>
          <a:prstGeom prst="rect">
            <a:avLst/>
          </a:prstGeom>
          <a:solidFill>
            <a:srgbClr val="009EDB"/>
          </a:solidFill>
          <a:ln w="12700">
            <a:solidFill>
              <a:srgbClr val="009EDB"/>
            </a:solidFill>
            <a:prstDash val="solid"/>
          </a:ln>
        </p:spPr>
        <p:txBody>
          <a:bodyPr/>
          <a:lstStyle/>
          <a:p>
            <a:endParaRPr lang="en-IN"/>
          </a:p>
        </p:txBody>
      </p:sp>
      <p:sp>
        <p:nvSpPr>
          <p:cNvPr id="20" name="Text 16"/>
          <p:cNvSpPr/>
          <p:nvPr/>
        </p:nvSpPr>
        <p:spPr>
          <a:xfrm>
            <a:off x="5394960" y="3017520"/>
            <a:ext cx="3291840" cy="256032"/>
          </a:xfrm>
          <a:prstGeom prst="rect">
            <a:avLst/>
          </a:prstGeom>
          <a:noFill/>
          <a:ln/>
        </p:spPr>
        <p:txBody>
          <a:bodyPr wrap="square" lIns="0" tIns="0" rIns="0" bIns="0" rtlCol="0" anchor="ctr"/>
          <a:lstStyle/>
          <a:p>
            <a:pPr marL="0" indent="0">
              <a:buNone/>
            </a:pPr>
            <a:r>
              <a:rPr lang="en-US" sz="1000" dirty="0">
                <a:solidFill>
                  <a:srgbClr val="3D5A73"/>
                </a:solidFill>
                <a:latin typeface="Arial" pitchFamily="34" charset="0"/>
                <a:ea typeface="Arial" pitchFamily="34" charset="-122"/>
                <a:cs typeface="Arial" pitchFamily="34" charset="-120"/>
              </a:rPr>
              <a:t>Accountability gaps in live deployment</a:t>
            </a:r>
            <a:endParaRPr lang="en-US" sz="1000" dirty="0"/>
          </a:p>
        </p:txBody>
      </p:sp>
      <p:sp>
        <p:nvSpPr>
          <p:cNvPr id="21" name="Shape 17"/>
          <p:cNvSpPr/>
          <p:nvPr/>
        </p:nvSpPr>
        <p:spPr>
          <a:xfrm>
            <a:off x="5230368" y="3401568"/>
            <a:ext cx="3566160" cy="384048"/>
          </a:xfrm>
          <a:prstGeom prst="rect">
            <a:avLst/>
          </a:prstGeom>
          <a:solidFill>
            <a:srgbClr val="EEF4FB"/>
          </a:solidFill>
          <a:ln w="6350">
            <a:solidFill>
              <a:srgbClr val="C8DFF0"/>
            </a:solidFill>
            <a:prstDash val="solid"/>
          </a:ln>
        </p:spPr>
        <p:txBody>
          <a:bodyPr/>
          <a:lstStyle/>
          <a:p>
            <a:endParaRPr lang="en-IN"/>
          </a:p>
        </p:txBody>
      </p:sp>
      <p:sp>
        <p:nvSpPr>
          <p:cNvPr id="22" name="Shape 18"/>
          <p:cNvSpPr/>
          <p:nvPr/>
        </p:nvSpPr>
        <p:spPr>
          <a:xfrm>
            <a:off x="5230368" y="3401568"/>
            <a:ext cx="45720" cy="384048"/>
          </a:xfrm>
          <a:prstGeom prst="rect">
            <a:avLst/>
          </a:prstGeom>
          <a:solidFill>
            <a:srgbClr val="009EDB"/>
          </a:solidFill>
          <a:ln w="12700">
            <a:solidFill>
              <a:srgbClr val="009EDB"/>
            </a:solidFill>
            <a:prstDash val="solid"/>
          </a:ln>
        </p:spPr>
        <p:txBody>
          <a:bodyPr/>
          <a:lstStyle/>
          <a:p>
            <a:endParaRPr lang="en-IN"/>
          </a:p>
        </p:txBody>
      </p:sp>
      <p:sp>
        <p:nvSpPr>
          <p:cNvPr id="23" name="Text 19"/>
          <p:cNvSpPr/>
          <p:nvPr/>
        </p:nvSpPr>
        <p:spPr>
          <a:xfrm>
            <a:off x="5394960" y="3456432"/>
            <a:ext cx="3291840" cy="256032"/>
          </a:xfrm>
          <a:prstGeom prst="rect">
            <a:avLst/>
          </a:prstGeom>
          <a:noFill/>
          <a:ln/>
        </p:spPr>
        <p:txBody>
          <a:bodyPr wrap="square" lIns="0" tIns="0" rIns="0" bIns="0" rtlCol="0" anchor="ctr"/>
          <a:lstStyle/>
          <a:p>
            <a:pPr marL="0" indent="0">
              <a:buNone/>
            </a:pPr>
            <a:r>
              <a:rPr lang="en-US" sz="1000" dirty="0">
                <a:solidFill>
                  <a:srgbClr val="3D5A73"/>
                </a:solidFill>
                <a:latin typeface="Arial" pitchFamily="34" charset="0"/>
                <a:ea typeface="Arial" pitchFamily="34" charset="-122"/>
                <a:cs typeface="Arial" pitchFamily="34" charset="-120"/>
              </a:rPr>
              <a:t>Digital exclusion of low-literacy workers</a:t>
            </a:r>
            <a:endParaRPr lang="en-US" sz="1000" dirty="0"/>
          </a:p>
        </p:txBody>
      </p:sp>
      <p:sp>
        <p:nvSpPr>
          <p:cNvPr id="24" name="Shape 20"/>
          <p:cNvSpPr/>
          <p:nvPr/>
        </p:nvSpPr>
        <p:spPr>
          <a:xfrm>
            <a:off x="5230368" y="3840480"/>
            <a:ext cx="3566160" cy="384048"/>
          </a:xfrm>
          <a:prstGeom prst="rect">
            <a:avLst/>
          </a:prstGeom>
          <a:solidFill>
            <a:srgbClr val="FFFFFF"/>
          </a:solidFill>
          <a:ln w="6350">
            <a:solidFill>
              <a:srgbClr val="C8DFF0"/>
            </a:solidFill>
            <a:prstDash val="solid"/>
          </a:ln>
        </p:spPr>
        <p:txBody>
          <a:bodyPr/>
          <a:lstStyle/>
          <a:p>
            <a:endParaRPr lang="en-IN"/>
          </a:p>
        </p:txBody>
      </p:sp>
      <p:sp>
        <p:nvSpPr>
          <p:cNvPr id="25" name="Shape 21"/>
          <p:cNvSpPr/>
          <p:nvPr/>
        </p:nvSpPr>
        <p:spPr>
          <a:xfrm>
            <a:off x="5230368" y="3840480"/>
            <a:ext cx="45720" cy="384048"/>
          </a:xfrm>
          <a:prstGeom prst="rect">
            <a:avLst/>
          </a:prstGeom>
          <a:solidFill>
            <a:srgbClr val="009EDB"/>
          </a:solidFill>
          <a:ln w="12700">
            <a:solidFill>
              <a:srgbClr val="009EDB"/>
            </a:solidFill>
            <a:prstDash val="solid"/>
          </a:ln>
        </p:spPr>
        <p:txBody>
          <a:bodyPr/>
          <a:lstStyle/>
          <a:p>
            <a:endParaRPr lang="en-IN"/>
          </a:p>
        </p:txBody>
      </p:sp>
      <p:sp>
        <p:nvSpPr>
          <p:cNvPr id="26" name="Text 22"/>
          <p:cNvSpPr/>
          <p:nvPr/>
        </p:nvSpPr>
        <p:spPr>
          <a:xfrm>
            <a:off x="5394960" y="3895344"/>
            <a:ext cx="3291840" cy="256032"/>
          </a:xfrm>
          <a:prstGeom prst="rect">
            <a:avLst/>
          </a:prstGeom>
          <a:noFill/>
          <a:ln/>
        </p:spPr>
        <p:txBody>
          <a:bodyPr wrap="square" lIns="0" tIns="0" rIns="0" bIns="0" rtlCol="0" anchor="ctr"/>
          <a:lstStyle/>
          <a:p>
            <a:pPr marL="0" indent="0">
              <a:buNone/>
            </a:pPr>
            <a:r>
              <a:rPr lang="en-US" sz="1000" dirty="0">
                <a:solidFill>
                  <a:srgbClr val="3D5A73"/>
                </a:solidFill>
                <a:latin typeface="Arial" pitchFamily="34" charset="0"/>
                <a:ea typeface="Arial" pitchFamily="34" charset="-122"/>
                <a:cs typeface="Arial" pitchFamily="34" charset="-120"/>
              </a:rPr>
              <a:t>Governance treated as compliance burden</a:t>
            </a:r>
            <a:endParaRPr lang="en-US" sz="1000" dirty="0"/>
          </a:p>
        </p:txBody>
      </p:sp>
      <p:sp>
        <p:nvSpPr>
          <p:cNvPr id="27" name="Shape 23"/>
          <p:cNvSpPr/>
          <p:nvPr/>
        </p:nvSpPr>
        <p:spPr>
          <a:xfrm>
            <a:off x="347472" y="3438144"/>
            <a:ext cx="8449056" cy="777240"/>
          </a:xfrm>
          <a:prstGeom prst="rect">
            <a:avLst/>
          </a:prstGeom>
          <a:solidFill>
            <a:srgbClr val="EEF4FB"/>
          </a:solidFill>
          <a:ln w="12700">
            <a:solidFill>
              <a:srgbClr val="C8DFF0"/>
            </a:solidFill>
            <a:prstDash val="solid"/>
          </a:ln>
        </p:spPr>
        <p:txBody>
          <a:bodyPr/>
          <a:lstStyle/>
          <a:p>
            <a:endParaRPr lang="en-IN"/>
          </a:p>
        </p:txBody>
      </p:sp>
      <p:sp>
        <p:nvSpPr>
          <p:cNvPr id="28" name="Text 24"/>
          <p:cNvSpPr/>
          <p:nvPr/>
        </p:nvSpPr>
        <p:spPr>
          <a:xfrm>
            <a:off x="502920" y="3502152"/>
            <a:ext cx="8138160" cy="649224"/>
          </a:xfrm>
          <a:prstGeom prst="rect">
            <a:avLst/>
          </a:prstGeom>
          <a:noFill/>
          <a:ln/>
        </p:spPr>
        <p:txBody>
          <a:bodyPr wrap="square" lIns="0" tIns="0" rIns="0" bIns="0" rtlCol="0" anchor="ctr"/>
          <a:lstStyle/>
          <a:p>
            <a:pPr marL="0" indent="0">
              <a:buNone/>
            </a:pPr>
            <a:r>
              <a:rPr lang="en-US" sz="1050" b="1" dirty="0">
                <a:solidFill>
                  <a:srgbClr val="0D3D60"/>
                </a:solidFill>
                <a:latin typeface="Arial" pitchFamily="34" charset="0"/>
                <a:ea typeface="Arial" pitchFamily="34" charset="-122"/>
                <a:cs typeface="Arial" pitchFamily="34" charset="-120"/>
              </a:rPr>
              <a:t>This study's evidence base: </a:t>
            </a:r>
            <a:r>
              <a:rPr lang="en-US" sz="1050" dirty="0">
                <a:solidFill>
                  <a:srgbClr val="3D5A73"/>
                </a:solidFill>
                <a:latin typeface="Arial" pitchFamily="34" charset="0"/>
                <a:ea typeface="Arial" pitchFamily="34" charset="-122"/>
                <a:cs typeface="Arial" pitchFamily="34" charset="-120"/>
              </a:rPr>
              <a:t>Two years of platform-generated behavioral data (SafetyCulture logs) from a real operational environment — moving AI governance from principle to longitudinal evidence. No self-report data. Objective behavioral trace only.</a:t>
            </a:r>
            <a:endParaRPr lang="en-US" sz="1050" dirty="0"/>
          </a:p>
        </p:txBody>
      </p:sp>
      <p:sp>
        <p:nvSpPr>
          <p:cNvPr id="29" name="Shape 25"/>
          <p:cNvSpPr/>
          <p:nvPr/>
        </p:nvSpPr>
        <p:spPr>
          <a:xfrm>
            <a:off x="0" y="4943856"/>
            <a:ext cx="9144000" cy="22860"/>
          </a:xfrm>
          <a:prstGeom prst="rect">
            <a:avLst/>
          </a:prstGeom>
          <a:solidFill>
            <a:srgbClr val="C8DFF0"/>
          </a:solidFill>
          <a:ln w="12700">
            <a:solidFill>
              <a:srgbClr val="C8DFF0"/>
            </a:solidFill>
            <a:prstDash val="solid"/>
          </a:ln>
        </p:spPr>
        <p:txBody>
          <a:bodyPr/>
          <a:lstStyle/>
          <a:p>
            <a:endParaRPr lang="en-IN"/>
          </a:p>
        </p:txBody>
      </p:sp>
      <p:sp>
        <p:nvSpPr>
          <p:cNvPr id="30" name="Text 26"/>
          <p:cNvSpPr/>
          <p:nvPr/>
        </p:nvSpPr>
        <p:spPr>
          <a:xfrm>
            <a:off x="320040" y="497890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Algorithm aversion: Dietvorst, Simmons &amp; Massey (2015) · doi.org/10.1037/xge0000033 | Human-AI guidelines: Amershi et al. (2019) · doi.org/10.1145/3290605.3300233</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
          </a:xfrm>
          <a:prstGeom prst="rect">
            <a:avLst/>
          </a:prstGeom>
          <a:solidFill>
            <a:srgbClr val="009EDB"/>
          </a:solidFill>
          <a:ln w="12700">
            <a:solidFill>
              <a:srgbClr val="009EDB"/>
            </a:solidFill>
            <a:prstDash val="solid"/>
          </a:ln>
        </p:spPr>
        <p:txBody>
          <a:bodyPr/>
          <a:lstStyle/>
          <a:p>
            <a:endParaRPr lang="en-IN"/>
          </a:p>
        </p:txBody>
      </p:sp>
      <p:sp>
        <p:nvSpPr>
          <p:cNvPr id="3" name="Text 1"/>
          <p:cNvSpPr/>
          <p:nvPr/>
        </p:nvSpPr>
        <p:spPr>
          <a:xfrm>
            <a:off x="320040" y="128016"/>
            <a:ext cx="5943600" cy="256032"/>
          </a:xfrm>
          <a:prstGeom prst="rect">
            <a:avLst/>
          </a:prstGeom>
          <a:noFill/>
          <a:ln/>
        </p:spPr>
        <p:txBody>
          <a:bodyPr wrap="square" lIns="0" tIns="0" rIns="0" bIns="0" rtlCol="0" anchor="ctr"/>
          <a:lstStyle/>
          <a:p>
            <a:pPr marL="0" indent="0">
              <a:buNone/>
            </a:pPr>
            <a:r>
              <a:rPr lang="en-US" sz="900" b="1" kern="0" spc="300" dirty="0">
                <a:solidFill>
                  <a:srgbClr val="009EDB"/>
                </a:solidFill>
                <a:latin typeface="Arial" pitchFamily="34" charset="0"/>
                <a:ea typeface="Arial" pitchFamily="34" charset="-122"/>
                <a:cs typeface="Arial" pitchFamily="34" charset="-120"/>
              </a:rPr>
              <a:t>RESEARCH CONTEXT</a:t>
            </a:r>
            <a:endParaRPr lang="en-US" sz="900" dirty="0"/>
          </a:p>
        </p:txBody>
      </p:sp>
      <p:sp>
        <p:nvSpPr>
          <p:cNvPr id="5" name="Text 2"/>
          <p:cNvSpPr/>
          <p:nvPr/>
        </p:nvSpPr>
        <p:spPr>
          <a:xfrm>
            <a:off x="256032" y="484632"/>
            <a:ext cx="8819388" cy="463296"/>
          </a:xfrm>
          <a:prstGeom prst="rect">
            <a:avLst/>
          </a:prstGeom>
          <a:noFill/>
          <a:ln/>
        </p:spPr>
        <p:txBody>
          <a:bodyPr wrap="square" lIns="0" tIns="0" rIns="0" bIns="0" rtlCol="0" anchor="ctr"/>
          <a:lstStyle/>
          <a:p>
            <a:pPr marL="0" indent="0">
              <a:buNone/>
            </a:pPr>
            <a:r>
              <a:rPr lang="en-US" sz="2100" b="1" dirty="0">
                <a:solidFill>
                  <a:srgbClr val="0D3D60"/>
                </a:solidFill>
                <a:latin typeface="Arial" pitchFamily="34" charset="0"/>
                <a:ea typeface="Arial" pitchFamily="34" charset="-122"/>
                <a:cs typeface="Arial" pitchFamily="34" charset="-120"/>
              </a:rPr>
              <a:t>Two-Phase Longitudinal Study: Toscano Restaurant Chain, India</a:t>
            </a:r>
            <a:endParaRPr lang="en-US" sz="2100" dirty="0"/>
          </a:p>
        </p:txBody>
      </p:sp>
      <p:pic>
        <p:nvPicPr>
          <p:cNvPr id="6" name="Image 1" descr="preencoded.png"/>
          <p:cNvPicPr>
            <a:picLocks noChangeAspect="1"/>
          </p:cNvPicPr>
          <p:nvPr/>
        </p:nvPicPr>
        <p:blipFill>
          <a:blip r:embed="rId3"/>
          <a:stretch>
            <a:fillRect/>
          </a:stretch>
        </p:blipFill>
        <p:spPr>
          <a:xfrm>
            <a:off x="256032" y="1203960"/>
            <a:ext cx="5943600" cy="1700784"/>
          </a:xfrm>
          <a:prstGeom prst="rect">
            <a:avLst/>
          </a:prstGeom>
        </p:spPr>
      </p:pic>
      <p:sp>
        <p:nvSpPr>
          <p:cNvPr id="7" name="Shape 3"/>
          <p:cNvSpPr/>
          <p:nvPr/>
        </p:nvSpPr>
        <p:spPr>
          <a:xfrm>
            <a:off x="6382512" y="1203960"/>
            <a:ext cx="2514600" cy="1234440"/>
          </a:xfrm>
          <a:prstGeom prst="rect">
            <a:avLst/>
          </a:prstGeom>
          <a:solidFill>
            <a:srgbClr val="EEF4FB"/>
          </a:solidFill>
          <a:ln w="19050">
            <a:solidFill>
              <a:srgbClr val="009EDB"/>
            </a:solidFill>
            <a:prstDash val="solid"/>
          </a:ln>
        </p:spPr>
        <p:txBody>
          <a:bodyPr/>
          <a:lstStyle/>
          <a:p>
            <a:endParaRPr lang="en-IN"/>
          </a:p>
        </p:txBody>
      </p:sp>
      <p:sp>
        <p:nvSpPr>
          <p:cNvPr id="8" name="Shape 4"/>
          <p:cNvSpPr/>
          <p:nvPr/>
        </p:nvSpPr>
        <p:spPr>
          <a:xfrm>
            <a:off x="6382512" y="1203960"/>
            <a:ext cx="2514600" cy="292608"/>
          </a:xfrm>
          <a:prstGeom prst="rect">
            <a:avLst/>
          </a:prstGeom>
          <a:solidFill>
            <a:srgbClr val="009EDB"/>
          </a:solidFill>
          <a:ln w="12700">
            <a:solidFill>
              <a:srgbClr val="009EDB"/>
            </a:solidFill>
            <a:prstDash val="solid"/>
          </a:ln>
        </p:spPr>
        <p:txBody>
          <a:bodyPr/>
          <a:lstStyle/>
          <a:p>
            <a:endParaRPr lang="en-IN"/>
          </a:p>
        </p:txBody>
      </p:sp>
      <p:sp>
        <p:nvSpPr>
          <p:cNvPr id="9" name="Text 5"/>
          <p:cNvSpPr/>
          <p:nvPr/>
        </p:nvSpPr>
        <p:spPr>
          <a:xfrm>
            <a:off x="6382512" y="1203960"/>
            <a:ext cx="2514600" cy="292608"/>
          </a:xfrm>
          <a:prstGeom prst="rect">
            <a:avLst/>
          </a:prstGeom>
          <a:noFill/>
          <a:ln/>
        </p:spPr>
        <p:txBody>
          <a:bodyPr wrap="square" lIns="0" tIns="0" rIns="0" bIns="0" rtlCol="0" anchor="ctr"/>
          <a:lstStyle/>
          <a:p>
            <a:pPr marL="0" indent="0" algn="ctr">
              <a:buNone/>
            </a:pPr>
            <a:r>
              <a:rPr lang="en-US" sz="950" b="1" kern="0" spc="100" dirty="0">
                <a:solidFill>
                  <a:srgbClr val="FFFFFF"/>
                </a:solidFill>
                <a:latin typeface="Arial" pitchFamily="34" charset="0"/>
                <a:ea typeface="Arial" pitchFamily="34" charset="-122"/>
                <a:cs typeface="Arial" pitchFamily="34" charset="-120"/>
              </a:rPr>
              <a:t>PHASE 1 · 2024</a:t>
            </a:r>
            <a:endParaRPr lang="en-US" sz="950" dirty="0"/>
          </a:p>
        </p:txBody>
      </p:sp>
      <p:sp>
        <p:nvSpPr>
          <p:cNvPr id="10" name="Text 6"/>
          <p:cNvSpPr/>
          <p:nvPr/>
        </p:nvSpPr>
        <p:spPr>
          <a:xfrm>
            <a:off x="6473952" y="1533144"/>
            <a:ext cx="2331720" cy="804672"/>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100 frontline workers</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Controlled doctoral pilot</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Direct managerial oversight</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Supervisory-led deployment</a:t>
            </a:r>
            <a:endParaRPr lang="en-US" sz="950" dirty="0"/>
          </a:p>
        </p:txBody>
      </p:sp>
      <p:sp>
        <p:nvSpPr>
          <p:cNvPr id="11" name="Shape 7"/>
          <p:cNvSpPr/>
          <p:nvPr/>
        </p:nvSpPr>
        <p:spPr>
          <a:xfrm>
            <a:off x="6382512" y="2529840"/>
            <a:ext cx="2514600" cy="1234440"/>
          </a:xfrm>
          <a:prstGeom prst="rect">
            <a:avLst/>
          </a:prstGeom>
          <a:solidFill>
            <a:srgbClr val="EEF4FB"/>
          </a:solidFill>
          <a:ln w="19050">
            <a:solidFill>
              <a:srgbClr val="0D3D60"/>
            </a:solidFill>
            <a:prstDash val="solid"/>
          </a:ln>
        </p:spPr>
        <p:txBody>
          <a:bodyPr/>
          <a:lstStyle/>
          <a:p>
            <a:endParaRPr lang="en-IN"/>
          </a:p>
        </p:txBody>
      </p:sp>
      <p:sp>
        <p:nvSpPr>
          <p:cNvPr id="12" name="Shape 8"/>
          <p:cNvSpPr/>
          <p:nvPr/>
        </p:nvSpPr>
        <p:spPr>
          <a:xfrm>
            <a:off x="6382512" y="2529840"/>
            <a:ext cx="2514600" cy="292608"/>
          </a:xfrm>
          <a:prstGeom prst="rect">
            <a:avLst/>
          </a:prstGeom>
          <a:solidFill>
            <a:srgbClr val="0D3D60"/>
          </a:solidFill>
          <a:ln w="12700">
            <a:solidFill>
              <a:srgbClr val="0D3D60"/>
            </a:solidFill>
            <a:prstDash val="solid"/>
          </a:ln>
        </p:spPr>
        <p:txBody>
          <a:bodyPr/>
          <a:lstStyle/>
          <a:p>
            <a:endParaRPr lang="en-IN"/>
          </a:p>
        </p:txBody>
      </p:sp>
      <p:sp>
        <p:nvSpPr>
          <p:cNvPr id="13" name="Text 9"/>
          <p:cNvSpPr/>
          <p:nvPr/>
        </p:nvSpPr>
        <p:spPr>
          <a:xfrm>
            <a:off x="6382512" y="2529840"/>
            <a:ext cx="2514600" cy="292608"/>
          </a:xfrm>
          <a:prstGeom prst="rect">
            <a:avLst/>
          </a:prstGeom>
          <a:noFill/>
          <a:ln/>
        </p:spPr>
        <p:txBody>
          <a:bodyPr wrap="square" lIns="0" tIns="0" rIns="0" bIns="0" rtlCol="0" anchor="ctr"/>
          <a:lstStyle/>
          <a:p>
            <a:pPr marL="0" indent="0" algn="ctr">
              <a:buNone/>
            </a:pPr>
            <a:r>
              <a:rPr lang="en-US" sz="950" b="1" kern="0" spc="100" dirty="0">
                <a:solidFill>
                  <a:srgbClr val="FFFFFF"/>
                </a:solidFill>
                <a:latin typeface="Arial" pitchFamily="34" charset="0"/>
                <a:ea typeface="Arial" pitchFamily="34" charset="-122"/>
                <a:cs typeface="Arial" pitchFamily="34" charset="-120"/>
              </a:rPr>
              <a:t>PHASE 2 · 2025</a:t>
            </a:r>
            <a:endParaRPr lang="en-US" sz="950" dirty="0"/>
          </a:p>
        </p:txBody>
      </p:sp>
      <p:sp>
        <p:nvSpPr>
          <p:cNvPr id="14" name="Text 10"/>
          <p:cNvSpPr/>
          <p:nvPr/>
        </p:nvSpPr>
        <p:spPr>
          <a:xfrm>
            <a:off x="6473952" y="2859024"/>
            <a:ext cx="2331720" cy="804672"/>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250 frontline workers</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Live operational workflows</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15× training volume increase</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Reduced direct supervision</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AI governance primary layer</a:t>
            </a:r>
            <a:endParaRPr lang="en-US" sz="950" dirty="0"/>
          </a:p>
        </p:txBody>
      </p:sp>
      <p:sp>
        <p:nvSpPr>
          <p:cNvPr id="15" name="Shape 11"/>
          <p:cNvSpPr/>
          <p:nvPr/>
        </p:nvSpPr>
        <p:spPr>
          <a:xfrm>
            <a:off x="256032" y="2987040"/>
            <a:ext cx="5989320" cy="868680"/>
          </a:xfrm>
          <a:prstGeom prst="rect">
            <a:avLst/>
          </a:prstGeom>
          <a:solidFill>
            <a:srgbClr val="FFFFFF"/>
          </a:solidFill>
          <a:ln w="12700">
            <a:solidFill>
              <a:srgbClr val="C8DFF0"/>
            </a:solidFill>
            <a:prstDash val="solid"/>
          </a:ln>
        </p:spPr>
        <p:txBody>
          <a:bodyPr/>
          <a:lstStyle/>
          <a:p>
            <a:endParaRPr lang="en-IN"/>
          </a:p>
        </p:txBody>
      </p:sp>
      <p:sp>
        <p:nvSpPr>
          <p:cNvPr id="16" name="Text 12"/>
          <p:cNvSpPr/>
          <p:nvPr/>
        </p:nvSpPr>
        <p:spPr>
          <a:xfrm>
            <a:off x="384048" y="3032760"/>
            <a:ext cx="5715000" cy="256032"/>
          </a:xfrm>
          <a:prstGeom prst="rect">
            <a:avLst/>
          </a:prstGeom>
          <a:noFill/>
          <a:ln/>
        </p:spPr>
        <p:txBody>
          <a:bodyPr wrap="square" lIns="0" tIns="0" rIns="0" bIns="0" rtlCol="0" anchor="ctr"/>
          <a:lstStyle/>
          <a:p>
            <a:pPr marL="0" indent="0">
              <a:buNone/>
            </a:pPr>
            <a:r>
              <a:rPr lang="en-US" sz="1050" b="1" dirty="0">
                <a:solidFill>
                  <a:srgbClr val="0D3D60"/>
                </a:solidFill>
                <a:latin typeface="Arial" pitchFamily="34" charset="0"/>
                <a:ea typeface="Arial" pitchFamily="34" charset="-122"/>
                <a:cs typeface="Arial" pitchFamily="34" charset="-120"/>
              </a:rPr>
              <a:t>AI Micro-Agent Functions (3 constrained modes only — Amershi et al., 2019):</a:t>
            </a:r>
            <a:endParaRPr lang="en-US" sz="1050" dirty="0"/>
          </a:p>
        </p:txBody>
      </p:sp>
      <p:sp>
        <p:nvSpPr>
          <p:cNvPr id="17" name="Text 13"/>
          <p:cNvSpPr/>
          <p:nvPr/>
        </p:nvSpPr>
        <p:spPr>
          <a:xfrm>
            <a:off x="384048" y="3288792"/>
            <a:ext cx="5715000" cy="512064"/>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① Reminders — timed completion notifications</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② Pacing Cues — adaptive content sequencing based on learner progress</a:t>
            </a:r>
            <a:endParaRPr lang="en-US" sz="950" dirty="0"/>
          </a:p>
          <a:p>
            <a:pPr marL="0" indent="0">
              <a:buNone/>
            </a:pPr>
            <a:r>
              <a:rPr lang="en-US" sz="950" dirty="0">
                <a:solidFill>
                  <a:srgbClr val="3D5A73"/>
                </a:solidFill>
                <a:latin typeface="Arial" pitchFamily="34" charset="0"/>
                <a:ea typeface="Arial" pitchFamily="34" charset="-122"/>
                <a:cs typeface="Arial" pitchFamily="34" charset="-120"/>
              </a:rPr>
              <a:t>③ Reinforcement Nudges — post-assessment feedback supporting correct responses</a:t>
            </a:r>
            <a:endParaRPr lang="en-US" sz="950" dirty="0"/>
          </a:p>
        </p:txBody>
      </p:sp>
      <p:sp>
        <p:nvSpPr>
          <p:cNvPr id="18" name="Shape 14"/>
          <p:cNvSpPr/>
          <p:nvPr/>
        </p:nvSpPr>
        <p:spPr>
          <a:xfrm>
            <a:off x="256032" y="3928872"/>
            <a:ext cx="8631936" cy="621792"/>
          </a:xfrm>
          <a:prstGeom prst="rect">
            <a:avLst/>
          </a:prstGeom>
          <a:solidFill>
            <a:srgbClr val="EEF4FB"/>
          </a:solidFill>
          <a:ln w="12700">
            <a:solidFill>
              <a:srgbClr val="C8DFF0"/>
            </a:solidFill>
            <a:prstDash val="solid"/>
          </a:ln>
        </p:spPr>
        <p:txBody>
          <a:bodyPr/>
          <a:lstStyle/>
          <a:p>
            <a:endParaRPr lang="en-IN"/>
          </a:p>
        </p:txBody>
      </p:sp>
      <p:sp>
        <p:nvSpPr>
          <p:cNvPr id="19" name="Text 15"/>
          <p:cNvSpPr/>
          <p:nvPr/>
        </p:nvSpPr>
        <p:spPr>
          <a:xfrm>
            <a:off x="384048" y="3983736"/>
            <a:ext cx="8366760" cy="512064"/>
          </a:xfrm>
          <a:prstGeom prst="rect">
            <a:avLst/>
          </a:prstGeom>
          <a:noFill/>
          <a:ln/>
        </p:spPr>
        <p:txBody>
          <a:bodyPr wrap="square" lIns="0" tIns="0" rIns="0" bIns="0" rtlCol="0" anchor="ctr"/>
          <a:lstStyle/>
          <a:p>
            <a:pPr marL="0" indent="0">
              <a:buNone/>
            </a:pPr>
            <a:r>
              <a:rPr lang="en-US" sz="950" b="1" dirty="0">
                <a:solidFill>
                  <a:srgbClr val="0D3D60"/>
                </a:solidFill>
                <a:latin typeface="Arial" pitchFamily="34" charset="0"/>
                <a:ea typeface="Arial" pitchFamily="34" charset="-122"/>
                <a:cs typeface="Arial" pitchFamily="34" charset="-120"/>
              </a:rPr>
              <a:t>Data: </a:t>
            </a:r>
            <a:r>
              <a:rPr lang="en-US" sz="950" dirty="0">
                <a:solidFill>
                  <a:srgbClr val="3D5A73"/>
                </a:solidFill>
                <a:latin typeface="Arial" pitchFamily="34" charset="0"/>
                <a:ea typeface="Arial" pitchFamily="34" charset="-122"/>
                <a:cs typeface="Arial" pitchFamily="34" charset="-120"/>
              </a:rPr>
              <a:t>Platform-generated behavioral logs only — completion records, assessment scores (% correct), time-on-task per module. No self-report. Common method bias addressed per Podsakoff et al. (2003). Configuration and content held constant across both phases.</a:t>
            </a:r>
            <a:endParaRPr lang="en-US" sz="950" dirty="0"/>
          </a:p>
        </p:txBody>
      </p:sp>
      <p:sp>
        <p:nvSpPr>
          <p:cNvPr id="20" name="Shape 16"/>
          <p:cNvSpPr/>
          <p:nvPr/>
        </p:nvSpPr>
        <p:spPr>
          <a:xfrm>
            <a:off x="0" y="4951476"/>
            <a:ext cx="9144000" cy="22860"/>
          </a:xfrm>
          <a:prstGeom prst="rect">
            <a:avLst/>
          </a:prstGeom>
          <a:solidFill>
            <a:srgbClr val="C8DFF0"/>
          </a:solidFill>
          <a:ln w="12700">
            <a:solidFill>
              <a:srgbClr val="C8DFF0"/>
            </a:solidFill>
            <a:prstDash val="solid"/>
          </a:ln>
        </p:spPr>
        <p:txBody>
          <a:bodyPr/>
          <a:lstStyle/>
          <a:p>
            <a:endParaRPr lang="en-IN"/>
          </a:p>
        </p:txBody>
      </p:sp>
      <p:sp>
        <p:nvSpPr>
          <p:cNvPr id="21" name="Text 17"/>
          <p:cNvSpPr/>
          <p:nvPr/>
        </p:nvSpPr>
        <p:spPr>
          <a:xfrm>
            <a:off x="320040" y="497890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Source: Goudhaman, Dahiya &amp; Kumar (2026) · CERE 2026 IIM Indore Paper ID 41 | Platform: SafetyCulture | Methodology follows Podsakoff et al. (2003) doi.org/10.1037/0021-9010.88.5.879</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
          </a:xfrm>
          <a:prstGeom prst="rect">
            <a:avLst/>
          </a:prstGeom>
          <a:solidFill>
            <a:srgbClr val="009EDB"/>
          </a:solidFill>
          <a:ln w="12700">
            <a:solidFill>
              <a:srgbClr val="009EDB"/>
            </a:solidFill>
            <a:prstDash val="solid"/>
          </a:ln>
        </p:spPr>
        <p:txBody>
          <a:bodyPr/>
          <a:lstStyle/>
          <a:p>
            <a:endParaRPr lang="en-IN"/>
          </a:p>
        </p:txBody>
      </p:sp>
      <p:sp>
        <p:nvSpPr>
          <p:cNvPr id="3" name="Text 1"/>
          <p:cNvSpPr/>
          <p:nvPr/>
        </p:nvSpPr>
        <p:spPr>
          <a:xfrm>
            <a:off x="320040" y="128016"/>
            <a:ext cx="5943600" cy="256032"/>
          </a:xfrm>
          <a:prstGeom prst="rect">
            <a:avLst/>
          </a:prstGeom>
          <a:noFill/>
          <a:ln/>
        </p:spPr>
        <p:txBody>
          <a:bodyPr wrap="square" lIns="0" tIns="0" rIns="0" bIns="0" rtlCol="0" anchor="ctr"/>
          <a:lstStyle/>
          <a:p>
            <a:pPr marL="0" indent="0">
              <a:buNone/>
            </a:pPr>
            <a:r>
              <a:rPr lang="en-US" sz="900" b="1" kern="0" spc="300" dirty="0">
                <a:solidFill>
                  <a:srgbClr val="0D3D60"/>
                </a:solidFill>
                <a:latin typeface="Arial" pitchFamily="34" charset="0"/>
                <a:ea typeface="Arial" pitchFamily="34" charset="-122"/>
                <a:cs typeface="Arial" pitchFamily="34" charset="-120"/>
              </a:rPr>
              <a:t>THE GOVERNANCE FRAMEWORK</a:t>
            </a:r>
            <a:endParaRPr lang="en-US" sz="900" dirty="0"/>
          </a:p>
        </p:txBody>
      </p:sp>
      <p:sp>
        <p:nvSpPr>
          <p:cNvPr id="5" name="Text 2"/>
          <p:cNvSpPr/>
          <p:nvPr/>
        </p:nvSpPr>
        <p:spPr>
          <a:xfrm>
            <a:off x="320040" y="466344"/>
            <a:ext cx="8321040" cy="464820"/>
          </a:xfrm>
          <a:prstGeom prst="rect">
            <a:avLst/>
          </a:prstGeom>
          <a:noFill/>
          <a:ln/>
        </p:spPr>
        <p:txBody>
          <a:bodyPr wrap="square" lIns="0" tIns="0" rIns="0" bIns="0" rtlCol="0" anchor="ctr"/>
          <a:lstStyle/>
          <a:p>
            <a:pPr marL="0" indent="0">
              <a:buNone/>
            </a:pPr>
            <a:r>
              <a:rPr lang="en-US" sz="2000" b="1" dirty="0">
                <a:solidFill>
                  <a:srgbClr val="0D3D60"/>
                </a:solidFill>
                <a:latin typeface="Arial" pitchFamily="34" charset="0"/>
                <a:ea typeface="Arial" pitchFamily="34" charset="-122"/>
                <a:cs typeface="Arial" pitchFamily="34" charset="-120"/>
              </a:rPr>
              <a:t>Human Oversight Architecture — Constrained Agency in Practice</a:t>
            </a:r>
            <a:endParaRPr lang="en-US" sz="2000" dirty="0"/>
          </a:p>
        </p:txBody>
      </p:sp>
      <p:sp>
        <p:nvSpPr>
          <p:cNvPr id="7" name="Text 3"/>
          <p:cNvSpPr/>
          <p:nvPr/>
        </p:nvSpPr>
        <p:spPr>
          <a:xfrm>
            <a:off x="6446520" y="987552"/>
            <a:ext cx="2487168" cy="274320"/>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Governance Pillars:</a:t>
            </a:r>
            <a:endParaRPr lang="en-US" sz="1100" dirty="0"/>
          </a:p>
        </p:txBody>
      </p:sp>
      <p:pic>
        <p:nvPicPr>
          <p:cNvPr id="8" name="Image 2" descr="preencoded.png"/>
          <p:cNvPicPr>
            <a:picLocks noChangeAspect="1"/>
          </p:cNvPicPr>
          <p:nvPr/>
        </p:nvPicPr>
        <p:blipFill>
          <a:blip r:embed="rId3"/>
          <a:stretch>
            <a:fillRect/>
          </a:stretch>
        </p:blipFill>
        <p:spPr>
          <a:xfrm>
            <a:off x="6446520" y="1399032"/>
            <a:ext cx="237744" cy="237744"/>
          </a:xfrm>
          <a:prstGeom prst="rect">
            <a:avLst/>
          </a:prstGeom>
        </p:spPr>
      </p:pic>
      <p:sp>
        <p:nvSpPr>
          <p:cNvPr id="9" name="Text 4"/>
          <p:cNvSpPr/>
          <p:nvPr/>
        </p:nvSpPr>
        <p:spPr>
          <a:xfrm>
            <a:off x="6766560" y="1371600"/>
            <a:ext cx="2194560" cy="237744"/>
          </a:xfrm>
          <a:prstGeom prst="rect">
            <a:avLst/>
          </a:prstGeom>
          <a:noFill/>
          <a:ln/>
        </p:spPr>
        <p:txBody>
          <a:bodyPr wrap="square" lIns="0" tIns="0" rIns="0" bIns="0" rtlCol="0" anchor="ctr"/>
          <a:lstStyle/>
          <a:p>
            <a:pPr marL="0" indent="0">
              <a:buNone/>
            </a:pPr>
            <a:r>
              <a:rPr lang="en-US" sz="1050" b="1" dirty="0">
                <a:solidFill>
                  <a:srgbClr val="0D3D60"/>
                </a:solidFill>
                <a:latin typeface="Arial" pitchFamily="34" charset="0"/>
                <a:ea typeface="Arial" pitchFamily="34" charset="-122"/>
                <a:cs typeface="Arial" pitchFamily="34" charset="-120"/>
              </a:rPr>
              <a:t>Human Review</a:t>
            </a:r>
            <a:endParaRPr lang="en-US" sz="1050" dirty="0"/>
          </a:p>
        </p:txBody>
      </p:sp>
      <p:sp>
        <p:nvSpPr>
          <p:cNvPr id="10" name="Text 5"/>
          <p:cNvSpPr/>
          <p:nvPr/>
        </p:nvSpPr>
        <p:spPr>
          <a:xfrm>
            <a:off x="6766560" y="1618488"/>
            <a:ext cx="2194560" cy="228600"/>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All AI outputs subject to manager review</a:t>
            </a:r>
            <a:endParaRPr lang="en-US" sz="900" dirty="0"/>
          </a:p>
        </p:txBody>
      </p:sp>
      <p:sp>
        <p:nvSpPr>
          <p:cNvPr id="11" name="Shape 6"/>
          <p:cNvSpPr/>
          <p:nvPr/>
        </p:nvSpPr>
        <p:spPr>
          <a:xfrm>
            <a:off x="6446520" y="1901952"/>
            <a:ext cx="2487168" cy="11887"/>
          </a:xfrm>
          <a:prstGeom prst="rect">
            <a:avLst/>
          </a:prstGeom>
          <a:solidFill>
            <a:srgbClr val="C8DFF0"/>
          </a:solidFill>
          <a:ln w="12700">
            <a:solidFill>
              <a:srgbClr val="C8DFF0"/>
            </a:solidFill>
            <a:prstDash val="solid"/>
          </a:ln>
        </p:spPr>
        <p:txBody>
          <a:bodyPr/>
          <a:lstStyle/>
          <a:p>
            <a:endParaRPr lang="en-IN"/>
          </a:p>
        </p:txBody>
      </p:sp>
      <p:pic>
        <p:nvPicPr>
          <p:cNvPr id="12" name="Image 3" descr="preencoded.png"/>
          <p:cNvPicPr>
            <a:picLocks noChangeAspect="1"/>
          </p:cNvPicPr>
          <p:nvPr/>
        </p:nvPicPr>
        <p:blipFill>
          <a:blip r:embed="rId4"/>
          <a:stretch>
            <a:fillRect/>
          </a:stretch>
        </p:blipFill>
        <p:spPr>
          <a:xfrm>
            <a:off x="6446520" y="2002536"/>
            <a:ext cx="237744" cy="237744"/>
          </a:xfrm>
          <a:prstGeom prst="rect">
            <a:avLst/>
          </a:prstGeom>
        </p:spPr>
      </p:pic>
      <p:sp>
        <p:nvSpPr>
          <p:cNvPr id="13" name="Text 7"/>
          <p:cNvSpPr/>
          <p:nvPr/>
        </p:nvSpPr>
        <p:spPr>
          <a:xfrm>
            <a:off x="6766560" y="1975104"/>
            <a:ext cx="2194560" cy="237744"/>
          </a:xfrm>
          <a:prstGeom prst="rect">
            <a:avLst/>
          </a:prstGeom>
          <a:noFill/>
          <a:ln/>
        </p:spPr>
        <p:txBody>
          <a:bodyPr wrap="square" lIns="0" tIns="0" rIns="0" bIns="0" rtlCol="0" anchor="ctr"/>
          <a:lstStyle/>
          <a:p>
            <a:pPr marL="0" indent="0">
              <a:buNone/>
            </a:pPr>
            <a:r>
              <a:rPr lang="en-US" sz="1050" b="1" dirty="0">
                <a:solidFill>
                  <a:srgbClr val="0D3D60"/>
                </a:solidFill>
                <a:latin typeface="Arial" pitchFamily="34" charset="0"/>
                <a:ea typeface="Arial" pitchFamily="34" charset="-122"/>
                <a:cs typeface="Arial" pitchFamily="34" charset="-120"/>
              </a:rPr>
              <a:t>Role Bounding</a:t>
            </a:r>
            <a:endParaRPr lang="en-US" sz="1050" dirty="0"/>
          </a:p>
        </p:txBody>
      </p:sp>
      <p:sp>
        <p:nvSpPr>
          <p:cNvPr id="14" name="Text 8"/>
          <p:cNvSpPr/>
          <p:nvPr/>
        </p:nvSpPr>
        <p:spPr>
          <a:xfrm>
            <a:off x="6766560" y="2221992"/>
            <a:ext cx="2194560" cy="228600"/>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AI restricted to 3 task functions only</a:t>
            </a:r>
            <a:endParaRPr lang="en-US" sz="900" dirty="0"/>
          </a:p>
        </p:txBody>
      </p:sp>
      <p:sp>
        <p:nvSpPr>
          <p:cNvPr id="15" name="Shape 9"/>
          <p:cNvSpPr/>
          <p:nvPr/>
        </p:nvSpPr>
        <p:spPr>
          <a:xfrm>
            <a:off x="6446520" y="2505456"/>
            <a:ext cx="2487168" cy="11887"/>
          </a:xfrm>
          <a:prstGeom prst="rect">
            <a:avLst/>
          </a:prstGeom>
          <a:solidFill>
            <a:srgbClr val="C8DFF0"/>
          </a:solidFill>
          <a:ln w="12700">
            <a:solidFill>
              <a:srgbClr val="C8DFF0"/>
            </a:solidFill>
            <a:prstDash val="solid"/>
          </a:ln>
        </p:spPr>
        <p:txBody>
          <a:bodyPr/>
          <a:lstStyle/>
          <a:p>
            <a:endParaRPr lang="en-IN"/>
          </a:p>
        </p:txBody>
      </p:sp>
      <p:pic>
        <p:nvPicPr>
          <p:cNvPr id="16" name="Image 4" descr="preencoded.png"/>
          <p:cNvPicPr>
            <a:picLocks noChangeAspect="1"/>
          </p:cNvPicPr>
          <p:nvPr/>
        </p:nvPicPr>
        <p:blipFill>
          <a:blip r:embed="rId5"/>
          <a:stretch>
            <a:fillRect/>
          </a:stretch>
        </p:blipFill>
        <p:spPr>
          <a:xfrm>
            <a:off x="6446520" y="2606040"/>
            <a:ext cx="237744" cy="237744"/>
          </a:xfrm>
          <a:prstGeom prst="rect">
            <a:avLst/>
          </a:prstGeom>
        </p:spPr>
      </p:pic>
      <p:sp>
        <p:nvSpPr>
          <p:cNvPr id="17" name="Text 10"/>
          <p:cNvSpPr/>
          <p:nvPr/>
        </p:nvSpPr>
        <p:spPr>
          <a:xfrm>
            <a:off x="6766560" y="2578608"/>
            <a:ext cx="2194560" cy="237744"/>
          </a:xfrm>
          <a:prstGeom prst="rect">
            <a:avLst/>
          </a:prstGeom>
          <a:noFill/>
          <a:ln/>
        </p:spPr>
        <p:txBody>
          <a:bodyPr wrap="square" lIns="0" tIns="0" rIns="0" bIns="0" rtlCol="0" anchor="ctr"/>
          <a:lstStyle/>
          <a:p>
            <a:pPr marL="0" indent="0">
              <a:buNone/>
            </a:pPr>
            <a:r>
              <a:rPr lang="en-US" sz="1050" b="1" dirty="0">
                <a:solidFill>
                  <a:srgbClr val="0D3D60"/>
                </a:solidFill>
                <a:latin typeface="Arial" pitchFamily="34" charset="0"/>
                <a:ea typeface="Arial" pitchFamily="34" charset="-122"/>
                <a:cs typeface="Arial" pitchFamily="34" charset="-120"/>
              </a:rPr>
              <a:t>Escalation</a:t>
            </a:r>
            <a:endParaRPr lang="en-US" sz="1050" dirty="0"/>
          </a:p>
        </p:txBody>
      </p:sp>
      <p:sp>
        <p:nvSpPr>
          <p:cNvPr id="18" name="Text 11"/>
          <p:cNvSpPr/>
          <p:nvPr/>
        </p:nvSpPr>
        <p:spPr>
          <a:xfrm>
            <a:off x="6766560" y="2825496"/>
            <a:ext cx="2194560" cy="228600"/>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Exception-handling stays with humans</a:t>
            </a:r>
            <a:endParaRPr lang="en-US" sz="900" dirty="0"/>
          </a:p>
        </p:txBody>
      </p:sp>
      <p:sp>
        <p:nvSpPr>
          <p:cNvPr id="19" name="Shape 12"/>
          <p:cNvSpPr/>
          <p:nvPr/>
        </p:nvSpPr>
        <p:spPr>
          <a:xfrm>
            <a:off x="6446520" y="3108960"/>
            <a:ext cx="2487168" cy="11887"/>
          </a:xfrm>
          <a:prstGeom prst="rect">
            <a:avLst/>
          </a:prstGeom>
          <a:solidFill>
            <a:srgbClr val="C8DFF0"/>
          </a:solidFill>
          <a:ln w="12700">
            <a:solidFill>
              <a:srgbClr val="C8DFF0"/>
            </a:solidFill>
            <a:prstDash val="solid"/>
          </a:ln>
        </p:spPr>
        <p:txBody>
          <a:bodyPr/>
          <a:lstStyle/>
          <a:p>
            <a:endParaRPr lang="en-IN"/>
          </a:p>
        </p:txBody>
      </p:sp>
      <p:pic>
        <p:nvPicPr>
          <p:cNvPr id="20" name="Image 5" descr="preencoded.png"/>
          <p:cNvPicPr>
            <a:picLocks noChangeAspect="1"/>
          </p:cNvPicPr>
          <p:nvPr/>
        </p:nvPicPr>
        <p:blipFill>
          <a:blip r:embed="rId6"/>
          <a:stretch>
            <a:fillRect/>
          </a:stretch>
        </p:blipFill>
        <p:spPr>
          <a:xfrm>
            <a:off x="6446520" y="3209544"/>
            <a:ext cx="237744" cy="237744"/>
          </a:xfrm>
          <a:prstGeom prst="rect">
            <a:avLst/>
          </a:prstGeom>
        </p:spPr>
      </p:pic>
      <p:sp>
        <p:nvSpPr>
          <p:cNvPr id="21" name="Text 13"/>
          <p:cNvSpPr/>
          <p:nvPr/>
        </p:nvSpPr>
        <p:spPr>
          <a:xfrm>
            <a:off x="6766560" y="3182112"/>
            <a:ext cx="2194560" cy="237744"/>
          </a:xfrm>
          <a:prstGeom prst="rect">
            <a:avLst/>
          </a:prstGeom>
          <a:noFill/>
          <a:ln/>
        </p:spPr>
        <p:txBody>
          <a:bodyPr wrap="square" lIns="0" tIns="0" rIns="0" bIns="0" rtlCol="0" anchor="ctr"/>
          <a:lstStyle/>
          <a:p>
            <a:pPr marL="0" indent="0">
              <a:buNone/>
            </a:pPr>
            <a:r>
              <a:rPr lang="en-US" sz="1050" b="1" dirty="0">
                <a:solidFill>
                  <a:srgbClr val="0D3D60"/>
                </a:solidFill>
                <a:latin typeface="Arial" pitchFamily="34" charset="0"/>
                <a:ea typeface="Arial" pitchFamily="34" charset="-122"/>
                <a:cs typeface="Arial" pitchFamily="34" charset="-120"/>
              </a:rPr>
              <a:t>Audit Trails</a:t>
            </a:r>
            <a:endParaRPr lang="en-US" sz="1050" dirty="0"/>
          </a:p>
        </p:txBody>
      </p:sp>
      <p:sp>
        <p:nvSpPr>
          <p:cNvPr id="22" name="Text 14"/>
          <p:cNvSpPr/>
          <p:nvPr/>
        </p:nvSpPr>
        <p:spPr>
          <a:xfrm>
            <a:off x="6766560" y="3429000"/>
            <a:ext cx="2194560" cy="228600"/>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Platform logs as accountability evidence</a:t>
            </a:r>
            <a:endParaRPr lang="en-US" sz="900" dirty="0"/>
          </a:p>
        </p:txBody>
      </p:sp>
      <p:sp>
        <p:nvSpPr>
          <p:cNvPr id="23" name="Shape 15"/>
          <p:cNvSpPr/>
          <p:nvPr/>
        </p:nvSpPr>
        <p:spPr>
          <a:xfrm>
            <a:off x="6446520" y="3712464"/>
            <a:ext cx="2487168" cy="11887"/>
          </a:xfrm>
          <a:prstGeom prst="rect">
            <a:avLst/>
          </a:prstGeom>
          <a:solidFill>
            <a:srgbClr val="C8DFF0"/>
          </a:solidFill>
          <a:ln w="12700">
            <a:solidFill>
              <a:srgbClr val="C8DFF0"/>
            </a:solidFill>
            <a:prstDash val="solid"/>
          </a:ln>
        </p:spPr>
        <p:txBody>
          <a:bodyPr/>
          <a:lstStyle/>
          <a:p>
            <a:endParaRPr lang="en-IN"/>
          </a:p>
        </p:txBody>
      </p:sp>
      <p:pic>
        <p:nvPicPr>
          <p:cNvPr id="24" name="Image 6" descr="preencoded.png"/>
          <p:cNvPicPr>
            <a:picLocks noChangeAspect="1"/>
          </p:cNvPicPr>
          <p:nvPr/>
        </p:nvPicPr>
        <p:blipFill>
          <a:blip r:embed="rId7"/>
          <a:stretch>
            <a:fillRect/>
          </a:stretch>
        </p:blipFill>
        <p:spPr>
          <a:xfrm>
            <a:off x="6446520" y="3813048"/>
            <a:ext cx="237744" cy="237744"/>
          </a:xfrm>
          <a:prstGeom prst="rect">
            <a:avLst/>
          </a:prstGeom>
        </p:spPr>
      </p:pic>
      <p:sp>
        <p:nvSpPr>
          <p:cNvPr id="25" name="Text 16"/>
          <p:cNvSpPr/>
          <p:nvPr/>
        </p:nvSpPr>
        <p:spPr>
          <a:xfrm>
            <a:off x="6766560" y="3785616"/>
            <a:ext cx="2194560" cy="237744"/>
          </a:xfrm>
          <a:prstGeom prst="rect">
            <a:avLst/>
          </a:prstGeom>
          <a:noFill/>
          <a:ln/>
        </p:spPr>
        <p:txBody>
          <a:bodyPr wrap="square" lIns="0" tIns="0" rIns="0" bIns="0" rtlCol="0" anchor="ctr"/>
          <a:lstStyle/>
          <a:p>
            <a:pPr marL="0" indent="0">
              <a:buNone/>
            </a:pPr>
            <a:r>
              <a:rPr lang="en-US" sz="1050" b="1" dirty="0">
                <a:solidFill>
                  <a:srgbClr val="0D3D60"/>
                </a:solidFill>
                <a:latin typeface="Arial" pitchFamily="34" charset="0"/>
                <a:ea typeface="Arial" pitchFamily="34" charset="-122"/>
                <a:cs typeface="Arial" pitchFamily="34" charset="-120"/>
              </a:rPr>
              <a:t>Trust by Design</a:t>
            </a:r>
            <a:endParaRPr lang="en-US" sz="1050" dirty="0"/>
          </a:p>
        </p:txBody>
      </p:sp>
      <p:sp>
        <p:nvSpPr>
          <p:cNvPr id="26" name="Text 17"/>
          <p:cNvSpPr/>
          <p:nvPr/>
        </p:nvSpPr>
        <p:spPr>
          <a:xfrm>
            <a:off x="6766560" y="4032504"/>
            <a:ext cx="2194560" cy="228600"/>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No aversion detected — either phase</a:t>
            </a:r>
            <a:endParaRPr lang="en-US" sz="900" dirty="0"/>
          </a:p>
        </p:txBody>
      </p:sp>
      <p:sp>
        <p:nvSpPr>
          <p:cNvPr id="27" name="Shape 18"/>
          <p:cNvSpPr/>
          <p:nvPr/>
        </p:nvSpPr>
        <p:spPr>
          <a:xfrm>
            <a:off x="256032" y="3703320"/>
            <a:ext cx="5989320" cy="777240"/>
          </a:xfrm>
          <a:prstGeom prst="rect">
            <a:avLst/>
          </a:prstGeom>
          <a:solidFill>
            <a:srgbClr val="EEF4FB"/>
          </a:solidFill>
          <a:ln w="12700">
            <a:solidFill>
              <a:srgbClr val="009EDB"/>
            </a:solidFill>
            <a:prstDash val="solid"/>
          </a:ln>
        </p:spPr>
        <p:txBody>
          <a:bodyPr/>
          <a:lstStyle/>
          <a:p>
            <a:endParaRPr lang="en-IN"/>
          </a:p>
        </p:txBody>
      </p:sp>
      <p:sp>
        <p:nvSpPr>
          <p:cNvPr id="28" name="Text 19"/>
          <p:cNvSpPr/>
          <p:nvPr/>
        </p:nvSpPr>
        <p:spPr>
          <a:xfrm>
            <a:off x="384048" y="3758184"/>
            <a:ext cx="5715000" cy="658368"/>
          </a:xfrm>
          <a:prstGeom prst="rect">
            <a:avLst/>
          </a:prstGeom>
          <a:noFill/>
          <a:ln/>
        </p:spPr>
        <p:txBody>
          <a:bodyPr wrap="square" lIns="0" tIns="0" rIns="0" bIns="0" rtlCol="0" anchor="ctr"/>
          <a:lstStyle/>
          <a:p>
            <a:pPr marL="0" indent="0">
              <a:buNone/>
            </a:pPr>
            <a:r>
              <a:rPr lang="en-US" sz="1050" b="1" dirty="0">
                <a:solidFill>
                  <a:srgbClr val="009EDB"/>
                </a:solidFill>
                <a:latin typeface="Arial" pitchFamily="34" charset="0"/>
                <a:ea typeface="Arial" pitchFamily="34" charset="-122"/>
                <a:cs typeface="Arial" pitchFamily="34" charset="-120"/>
              </a:rPr>
              <a:t>New Theoretical Contribution — </a:t>
            </a:r>
            <a:r>
              <a:rPr lang="en-US" sz="1150" b="1" dirty="0">
                <a:solidFill>
                  <a:srgbClr val="0D3D60"/>
                </a:solidFill>
                <a:latin typeface="Arial" pitchFamily="34" charset="0"/>
                <a:ea typeface="Arial" pitchFamily="34" charset="-122"/>
                <a:cs typeface="Arial" pitchFamily="34" charset="-120"/>
              </a:rPr>
              <a:t>"Constrained Agency": </a:t>
            </a:r>
            <a:r>
              <a:rPr lang="en-US" sz="950" dirty="0">
                <a:solidFill>
                  <a:srgbClr val="3D5A73"/>
                </a:solidFill>
                <a:latin typeface="Arial" pitchFamily="34" charset="0"/>
                <a:ea typeface="Arial" pitchFamily="34" charset="-122"/>
                <a:cs typeface="Arial" pitchFamily="34" charset="-120"/>
              </a:rPr>
              <a:t>AI decision-making authority deliberately restricted to specific, low-stakes task-level functions. All higher-order decisions (assignment, escalation, exceptions) remain exclusively with human managers. Builds on Hemmer et al. (2025) and Amershi et al. (2019).</a:t>
            </a:r>
            <a:endParaRPr lang="en-US" sz="1050" dirty="0"/>
          </a:p>
        </p:txBody>
      </p:sp>
      <p:sp>
        <p:nvSpPr>
          <p:cNvPr id="29" name="Shape 20"/>
          <p:cNvSpPr/>
          <p:nvPr/>
        </p:nvSpPr>
        <p:spPr>
          <a:xfrm>
            <a:off x="0" y="4920996"/>
            <a:ext cx="9144000" cy="22860"/>
          </a:xfrm>
          <a:prstGeom prst="rect">
            <a:avLst/>
          </a:prstGeom>
          <a:solidFill>
            <a:srgbClr val="C8DFF0"/>
          </a:solidFill>
          <a:ln w="12700">
            <a:solidFill>
              <a:srgbClr val="C8DFF0"/>
            </a:solidFill>
            <a:prstDash val="solid"/>
          </a:ln>
        </p:spPr>
        <p:txBody>
          <a:bodyPr/>
          <a:lstStyle/>
          <a:p>
            <a:endParaRPr lang="en-IN"/>
          </a:p>
        </p:txBody>
      </p:sp>
      <p:sp>
        <p:nvSpPr>
          <p:cNvPr id="30" name="Text 21"/>
          <p:cNvSpPr/>
          <p:nvPr/>
        </p:nvSpPr>
        <p:spPr>
          <a:xfrm>
            <a:off x="320040" y="494842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Theoretical basis: Amershi et al. (2019) doi.org/10.1145/3290605.3300233 · Hemmer et al. (2025) doi.org/10.1080/0960085X.2025.2475962 · Fügener et al. (2019) doi.org/10.2139/ssrn.3368813</a:t>
            </a:r>
            <a:endParaRPr lang="en-US" sz="750" dirty="0"/>
          </a:p>
        </p:txBody>
      </p:sp>
      <p:pic>
        <p:nvPicPr>
          <p:cNvPr id="34" name="Picture 33">
            <a:extLst>
              <a:ext uri="{FF2B5EF4-FFF2-40B4-BE49-F238E27FC236}">
                <a16:creationId xmlns:a16="http://schemas.microsoft.com/office/drawing/2014/main" id="{53E6F234-5D84-552F-EC2A-FFC7F53569C6}"/>
              </a:ext>
            </a:extLst>
          </p:cNvPr>
          <p:cNvPicPr>
            <a:picLocks noChangeAspect="1"/>
          </p:cNvPicPr>
          <p:nvPr/>
        </p:nvPicPr>
        <p:blipFill>
          <a:blip r:embed="rId8"/>
          <a:stretch>
            <a:fillRect/>
          </a:stretch>
        </p:blipFill>
        <p:spPr>
          <a:xfrm>
            <a:off x="688847" y="1117257"/>
            <a:ext cx="4780851" cy="24449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
          </a:xfrm>
          <a:prstGeom prst="rect">
            <a:avLst/>
          </a:prstGeom>
          <a:solidFill>
            <a:srgbClr val="009EDB"/>
          </a:solidFill>
          <a:ln w="12700">
            <a:solidFill>
              <a:srgbClr val="009EDB"/>
            </a:solidFill>
            <a:prstDash val="solid"/>
          </a:ln>
        </p:spPr>
        <p:txBody>
          <a:bodyPr/>
          <a:lstStyle/>
          <a:p>
            <a:endParaRPr lang="en-IN"/>
          </a:p>
        </p:txBody>
      </p:sp>
      <p:sp>
        <p:nvSpPr>
          <p:cNvPr id="3" name="Text 1"/>
          <p:cNvSpPr/>
          <p:nvPr/>
        </p:nvSpPr>
        <p:spPr>
          <a:xfrm>
            <a:off x="320040" y="128016"/>
            <a:ext cx="5943600" cy="256032"/>
          </a:xfrm>
          <a:prstGeom prst="rect">
            <a:avLst/>
          </a:prstGeom>
          <a:noFill/>
          <a:ln/>
        </p:spPr>
        <p:txBody>
          <a:bodyPr wrap="square" lIns="0" tIns="0" rIns="0" bIns="0" rtlCol="0" anchor="ctr"/>
          <a:lstStyle/>
          <a:p>
            <a:pPr marL="0" indent="0">
              <a:buNone/>
            </a:pPr>
            <a:r>
              <a:rPr lang="en-US" sz="900" b="1" kern="0" spc="300" dirty="0">
                <a:solidFill>
                  <a:srgbClr val="009EDB"/>
                </a:solidFill>
                <a:latin typeface="Arial" pitchFamily="34" charset="0"/>
                <a:ea typeface="Arial" pitchFamily="34" charset="-122"/>
                <a:cs typeface="Arial" pitchFamily="34" charset="-120"/>
              </a:rPr>
              <a:t>FINDINGS — DATA FROM PAPER (ALL FIGURES EXACT)</a:t>
            </a:r>
            <a:endParaRPr lang="en-US" sz="900" dirty="0"/>
          </a:p>
        </p:txBody>
      </p:sp>
      <p:sp>
        <p:nvSpPr>
          <p:cNvPr id="5" name="Text 2"/>
          <p:cNvSpPr/>
          <p:nvPr/>
        </p:nvSpPr>
        <p:spPr>
          <a:xfrm>
            <a:off x="256032" y="475488"/>
            <a:ext cx="8631936" cy="420624"/>
          </a:xfrm>
          <a:prstGeom prst="rect">
            <a:avLst/>
          </a:prstGeom>
          <a:noFill/>
          <a:ln/>
        </p:spPr>
        <p:txBody>
          <a:bodyPr wrap="square" lIns="0" tIns="0" rIns="0" bIns="0" rtlCol="0" anchor="ctr"/>
          <a:lstStyle/>
          <a:p>
            <a:pPr marL="0" indent="0">
              <a:buNone/>
            </a:pPr>
            <a:r>
              <a:rPr lang="en-US" sz="2000" b="1" dirty="0">
                <a:solidFill>
                  <a:srgbClr val="0D3D60"/>
                </a:solidFill>
                <a:latin typeface="Arial" pitchFamily="34" charset="0"/>
                <a:ea typeface="Arial" pitchFamily="34" charset="-122"/>
                <a:cs typeface="Arial" pitchFamily="34" charset="-120"/>
              </a:rPr>
              <a:t>What the Evidence Shows: Pilot (2024, n=100) vs. Scale (2025, n=250)</a:t>
            </a:r>
            <a:endParaRPr lang="en-US" sz="2000" dirty="0"/>
          </a:p>
        </p:txBody>
      </p:sp>
      <p:sp>
        <p:nvSpPr>
          <p:cNvPr id="6" name="Shape 3"/>
          <p:cNvSpPr/>
          <p:nvPr/>
        </p:nvSpPr>
        <p:spPr>
          <a:xfrm>
            <a:off x="256032" y="1005840"/>
            <a:ext cx="1920240" cy="384048"/>
          </a:xfrm>
          <a:prstGeom prst="rect">
            <a:avLst/>
          </a:prstGeom>
          <a:solidFill>
            <a:srgbClr val="0D3D60"/>
          </a:solidFill>
          <a:ln w="12700">
            <a:solidFill>
              <a:srgbClr val="0D3D60"/>
            </a:solidFill>
            <a:prstDash val="solid"/>
          </a:ln>
        </p:spPr>
        <p:txBody>
          <a:bodyPr/>
          <a:lstStyle/>
          <a:p>
            <a:endParaRPr lang="en-IN"/>
          </a:p>
        </p:txBody>
      </p:sp>
      <p:sp>
        <p:nvSpPr>
          <p:cNvPr id="7" name="Text 4"/>
          <p:cNvSpPr/>
          <p:nvPr/>
        </p:nvSpPr>
        <p:spPr>
          <a:xfrm>
            <a:off x="310896" y="1005840"/>
            <a:ext cx="1828800" cy="384048"/>
          </a:xfrm>
          <a:prstGeom prst="rect">
            <a:avLst/>
          </a:prstGeom>
          <a:noFill/>
          <a:ln/>
        </p:spPr>
        <p:txBody>
          <a:bodyPr wrap="square" lIns="0" tIns="0" rIns="0" bIns="0" rtlCol="0" anchor="ctr"/>
          <a:lstStyle/>
          <a:p>
            <a:pPr marL="0" indent="0" algn="ctr">
              <a:buNone/>
            </a:pPr>
            <a:r>
              <a:rPr lang="en-US" sz="1000" b="1" dirty="0">
                <a:solidFill>
                  <a:srgbClr val="FFFFFF"/>
                </a:solidFill>
                <a:latin typeface="Arial" pitchFamily="34" charset="0"/>
                <a:ea typeface="Arial" pitchFamily="34" charset="-122"/>
                <a:cs typeface="Arial" pitchFamily="34" charset="-120"/>
              </a:rPr>
              <a:t>Metric</a:t>
            </a:r>
            <a:endParaRPr lang="en-US" sz="1000" dirty="0"/>
          </a:p>
        </p:txBody>
      </p:sp>
      <p:sp>
        <p:nvSpPr>
          <p:cNvPr id="8" name="Shape 5"/>
          <p:cNvSpPr/>
          <p:nvPr/>
        </p:nvSpPr>
        <p:spPr>
          <a:xfrm>
            <a:off x="2176272" y="1005840"/>
            <a:ext cx="1737360" cy="384048"/>
          </a:xfrm>
          <a:prstGeom prst="rect">
            <a:avLst/>
          </a:prstGeom>
          <a:solidFill>
            <a:srgbClr val="0D3D60"/>
          </a:solidFill>
          <a:ln w="12700">
            <a:solidFill>
              <a:srgbClr val="0D3D60"/>
            </a:solidFill>
            <a:prstDash val="solid"/>
          </a:ln>
        </p:spPr>
        <p:txBody>
          <a:bodyPr/>
          <a:lstStyle/>
          <a:p>
            <a:endParaRPr lang="en-IN"/>
          </a:p>
        </p:txBody>
      </p:sp>
      <p:sp>
        <p:nvSpPr>
          <p:cNvPr id="9" name="Text 6"/>
          <p:cNvSpPr/>
          <p:nvPr/>
        </p:nvSpPr>
        <p:spPr>
          <a:xfrm>
            <a:off x="2231136" y="1005840"/>
            <a:ext cx="1645920" cy="384048"/>
          </a:xfrm>
          <a:prstGeom prst="rect">
            <a:avLst/>
          </a:prstGeom>
          <a:noFill/>
          <a:ln/>
        </p:spPr>
        <p:txBody>
          <a:bodyPr wrap="square" lIns="0" tIns="0" rIns="0" bIns="0" rtlCol="0" anchor="ctr"/>
          <a:lstStyle/>
          <a:p>
            <a:pPr marL="0" indent="0" algn="ctr">
              <a:buNone/>
            </a:pPr>
            <a:r>
              <a:rPr lang="en-US" sz="1000" b="1" dirty="0">
                <a:solidFill>
                  <a:srgbClr val="FFFFFF"/>
                </a:solidFill>
                <a:latin typeface="Arial" pitchFamily="34" charset="0"/>
                <a:ea typeface="Arial" pitchFamily="34" charset="-122"/>
                <a:cs typeface="Arial" pitchFamily="34" charset="-120"/>
              </a:rPr>
              <a:t>Pilot 2024</a:t>
            </a:r>
            <a:endParaRPr lang="en-US" sz="1000" dirty="0"/>
          </a:p>
          <a:p>
            <a:pPr marL="0" indent="0" algn="ctr">
              <a:buNone/>
            </a:pPr>
            <a:r>
              <a:rPr lang="en-US" sz="1000" b="1" dirty="0">
                <a:solidFill>
                  <a:srgbClr val="FFFFFF"/>
                </a:solidFill>
                <a:latin typeface="Arial" pitchFamily="34" charset="0"/>
                <a:ea typeface="Arial" pitchFamily="34" charset="-122"/>
                <a:cs typeface="Arial" pitchFamily="34" charset="-120"/>
              </a:rPr>
              <a:t>n=100</a:t>
            </a:r>
            <a:endParaRPr lang="en-US" sz="1000" dirty="0"/>
          </a:p>
        </p:txBody>
      </p:sp>
      <p:sp>
        <p:nvSpPr>
          <p:cNvPr id="10" name="Shape 7"/>
          <p:cNvSpPr/>
          <p:nvPr/>
        </p:nvSpPr>
        <p:spPr>
          <a:xfrm>
            <a:off x="3913632" y="1005840"/>
            <a:ext cx="1737360" cy="384048"/>
          </a:xfrm>
          <a:prstGeom prst="rect">
            <a:avLst/>
          </a:prstGeom>
          <a:solidFill>
            <a:srgbClr val="0D3D60"/>
          </a:solidFill>
          <a:ln w="12700">
            <a:solidFill>
              <a:srgbClr val="0D3D60"/>
            </a:solidFill>
            <a:prstDash val="solid"/>
          </a:ln>
        </p:spPr>
        <p:txBody>
          <a:bodyPr/>
          <a:lstStyle/>
          <a:p>
            <a:endParaRPr lang="en-IN"/>
          </a:p>
        </p:txBody>
      </p:sp>
      <p:sp>
        <p:nvSpPr>
          <p:cNvPr id="11" name="Text 8"/>
          <p:cNvSpPr/>
          <p:nvPr/>
        </p:nvSpPr>
        <p:spPr>
          <a:xfrm>
            <a:off x="3968496" y="1005840"/>
            <a:ext cx="1645920" cy="384048"/>
          </a:xfrm>
          <a:prstGeom prst="rect">
            <a:avLst/>
          </a:prstGeom>
          <a:noFill/>
          <a:ln/>
        </p:spPr>
        <p:txBody>
          <a:bodyPr wrap="square" lIns="0" tIns="0" rIns="0" bIns="0" rtlCol="0" anchor="ctr"/>
          <a:lstStyle/>
          <a:p>
            <a:pPr marL="0" indent="0" algn="ctr">
              <a:buNone/>
            </a:pPr>
            <a:r>
              <a:rPr lang="en-US" sz="1000" b="1" dirty="0">
                <a:solidFill>
                  <a:srgbClr val="FFFFFF"/>
                </a:solidFill>
                <a:latin typeface="Arial" pitchFamily="34" charset="0"/>
                <a:ea typeface="Arial" pitchFamily="34" charset="-122"/>
                <a:cs typeface="Arial" pitchFamily="34" charset="-120"/>
              </a:rPr>
              <a:t>Scale 2025</a:t>
            </a:r>
            <a:endParaRPr lang="en-US" sz="1000" dirty="0"/>
          </a:p>
          <a:p>
            <a:pPr marL="0" indent="0" algn="ctr">
              <a:buNone/>
            </a:pPr>
            <a:r>
              <a:rPr lang="en-US" sz="1000" b="1" dirty="0">
                <a:solidFill>
                  <a:srgbClr val="FFFFFF"/>
                </a:solidFill>
                <a:latin typeface="Arial" pitchFamily="34" charset="0"/>
                <a:ea typeface="Arial" pitchFamily="34" charset="-122"/>
                <a:cs typeface="Arial" pitchFamily="34" charset="-120"/>
              </a:rPr>
              <a:t>n=250</a:t>
            </a:r>
            <a:endParaRPr lang="en-US" sz="1000" dirty="0"/>
          </a:p>
        </p:txBody>
      </p:sp>
      <p:sp>
        <p:nvSpPr>
          <p:cNvPr id="12" name="Shape 9"/>
          <p:cNvSpPr/>
          <p:nvPr/>
        </p:nvSpPr>
        <p:spPr>
          <a:xfrm>
            <a:off x="5650992" y="1005840"/>
            <a:ext cx="3401568" cy="384048"/>
          </a:xfrm>
          <a:prstGeom prst="rect">
            <a:avLst/>
          </a:prstGeom>
          <a:solidFill>
            <a:srgbClr val="0D3D60"/>
          </a:solidFill>
          <a:ln w="12700">
            <a:solidFill>
              <a:srgbClr val="0D3D60"/>
            </a:solidFill>
            <a:prstDash val="solid"/>
          </a:ln>
        </p:spPr>
        <p:txBody>
          <a:bodyPr/>
          <a:lstStyle/>
          <a:p>
            <a:endParaRPr lang="en-IN"/>
          </a:p>
        </p:txBody>
      </p:sp>
      <p:sp>
        <p:nvSpPr>
          <p:cNvPr id="13" name="Text 10"/>
          <p:cNvSpPr/>
          <p:nvPr/>
        </p:nvSpPr>
        <p:spPr>
          <a:xfrm>
            <a:off x="5705856" y="1005840"/>
            <a:ext cx="3310128" cy="384048"/>
          </a:xfrm>
          <a:prstGeom prst="rect">
            <a:avLst/>
          </a:prstGeom>
          <a:noFill/>
          <a:ln/>
        </p:spPr>
        <p:txBody>
          <a:bodyPr wrap="square" lIns="0" tIns="0" rIns="0" bIns="0" rtlCol="0" anchor="ctr"/>
          <a:lstStyle/>
          <a:p>
            <a:pPr marL="0" indent="0" algn="ctr">
              <a:buNone/>
            </a:pPr>
            <a:r>
              <a:rPr lang="en-US" sz="1000" b="1" dirty="0">
                <a:solidFill>
                  <a:srgbClr val="FFFFFF"/>
                </a:solidFill>
                <a:latin typeface="Arial" pitchFamily="34" charset="0"/>
                <a:ea typeface="Arial" pitchFamily="34" charset="-122"/>
                <a:cs typeface="Arial" pitchFamily="34" charset="-120"/>
              </a:rPr>
              <a:t>Change &amp; Interpretation</a:t>
            </a:r>
            <a:endParaRPr lang="en-US" sz="1000" dirty="0"/>
          </a:p>
        </p:txBody>
      </p:sp>
      <p:sp>
        <p:nvSpPr>
          <p:cNvPr id="14" name="Shape 11"/>
          <p:cNvSpPr/>
          <p:nvPr/>
        </p:nvSpPr>
        <p:spPr>
          <a:xfrm>
            <a:off x="256032" y="1389888"/>
            <a:ext cx="1920240" cy="676656"/>
          </a:xfrm>
          <a:prstGeom prst="rect">
            <a:avLst/>
          </a:prstGeom>
          <a:solidFill>
            <a:srgbClr val="EEF4FB"/>
          </a:solidFill>
          <a:ln w="6350">
            <a:solidFill>
              <a:srgbClr val="C8DFF0"/>
            </a:solidFill>
            <a:prstDash val="solid"/>
          </a:ln>
        </p:spPr>
        <p:txBody>
          <a:bodyPr/>
          <a:lstStyle/>
          <a:p>
            <a:endParaRPr lang="en-IN"/>
          </a:p>
        </p:txBody>
      </p:sp>
      <p:sp>
        <p:nvSpPr>
          <p:cNvPr id="15" name="Text 12"/>
          <p:cNvSpPr/>
          <p:nvPr/>
        </p:nvSpPr>
        <p:spPr>
          <a:xfrm>
            <a:off x="329184" y="1426464"/>
            <a:ext cx="1810512" cy="621792"/>
          </a:xfrm>
          <a:prstGeom prst="rect">
            <a:avLst/>
          </a:prstGeom>
          <a:noFill/>
          <a:ln/>
        </p:spPr>
        <p:txBody>
          <a:bodyPr wrap="square" lIns="0" tIns="0" rIns="0" bIns="0" rtlCol="0" anchor="ctr"/>
          <a:lstStyle/>
          <a:p>
            <a:pPr marL="0" indent="0">
              <a:buNone/>
            </a:pPr>
            <a:r>
              <a:rPr lang="en-US" sz="900" dirty="0">
                <a:solidFill>
                  <a:srgbClr val="0D3D60"/>
                </a:solidFill>
                <a:latin typeface="Arial" pitchFamily="34" charset="0"/>
                <a:ea typeface="Arial" pitchFamily="34" charset="-122"/>
                <a:cs typeface="Arial" pitchFamily="34" charset="-120"/>
              </a:rPr>
              <a:t>Completion Rate</a:t>
            </a:r>
            <a:endParaRPr lang="en-US" sz="900" dirty="0"/>
          </a:p>
          <a:p>
            <a:pPr marL="0" indent="0">
              <a:buNone/>
            </a:pPr>
            <a:r>
              <a:rPr lang="en-US" sz="900" dirty="0">
                <a:solidFill>
                  <a:srgbClr val="0D3D60"/>
                </a:solidFill>
                <a:latin typeface="Arial" pitchFamily="34" charset="0"/>
                <a:ea typeface="Arial" pitchFamily="34" charset="-122"/>
                <a:cs typeface="Arial" pitchFamily="34" charset="-120"/>
              </a:rPr>
              <a:t>(H1 — Adoption)</a:t>
            </a:r>
            <a:endParaRPr lang="en-US" sz="900" dirty="0"/>
          </a:p>
        </p:txBody>
      </p:sp>
      <p:sp>
        <p:nvSpPr>
          <p:cNvPr id="16" name="Shape 13"/>
          <p:cNvSpPr/>
          <p:nvPr/>
        </p:nvSpPr>
        <p:spPr>
          <a:xfrm>
            <a:off x="2176272" y="1389888"/>
            <a:ext cx="1737360" cy="676656"/>
          </a:xfrm>
          <a:prstGeom prst="rect">
            <a:avLst/>
          </a:prstGeom>
          <a:solidFill>
            <a:srgbClr val="EEF4FB"/>
          </a:solidFill>
          <a:ln w="6350">
            <a:solidFill>
              <a:srgbClr val="C8DFF0"/>
            </a:solidFill>
            <a:prstDash val="solid"/>
          </a:ln>
        </p:spPr>
        <p:txBody>
          <a:bodyPr/>
          <a:lstStyle/>
          <a:p>
            <a:endParaRPr lang="en-IN"/>
          </a:p>
        </p:txBody>
      </p:sp>
      <p:sp>
        <p:nvSpPr>
          <p:cNvPr id="17" name="Text 14"/>
          <p:cNvSpPr/>
          <p:nvPr/>
        </p:nvSpPr>
        <p:spPr>
          <a:xfrm>
            <a:off x="2176272" y="1389888"/>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100%</a:t>
            </a:r>
            <a:endParaRPr lang="en-US" sz="1400" dirty="0"/>
          </a:p>
        </p:txBody>
      </p:sp>
      <p:sp>
        <p:nvSpPr>
          <p:cNvPr id="18" name="Shape 15"/>
          <p:cNvSpPr/>
          <p:nvPr/>
        </p:nvSpPr>
        <p:spPr>
          <a:xfrm>
            <a:off x="3913632" y="1389888"/>
            <a:ext cx="1737360" cy="676656"/>
          </a:xfrm>
          <a:prstGeom prst="rect">
            <a:avLst/>
          </a:prstGeom>
          <a:solidFill>
            <a:srgbClr val="EEF4FB"/>
          </a:solidFill>
          <a:ln w="6350">
            <a:solidFill>
              <a:srgbClr val="C8DFF0"/>
            </a:solidFill>
            <a:prstDash val="solid"/>
          </a:ln>
        </p:spPr>
        <p:txBody>
          <a:bodyPr/>
          <a:lstStyle/>
          <a:p>
            <a:endParaRPr lang="en-IN"/>
          </a:p>
        </p:txBody>
      </p:sp>
      <p:sp>
        <p:nvSpPr>
          <p:cNvPr id="19" name="Text 16"/>
          <p:cNvSpPr/>
          <p:nvPr/>
        </p:nvSpPr>
        <p:spPr>
          <a:xfrm>
            <a:off x="3913632" y="1389888"/>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86.82%</a:t>
            </a:r>
            <a:endParaRPr lang="en-US" sz="1400" dirty="0"/>
          </a:p>
        </p:txBody>
      </p:sp>
      <p:sp>
        <p:nvSpPr>
          <p:cNvPr id="20" name="Shape 17"/>
          <p:cNvSpPr/>
          <p:nvPr/>
        </p:nvSpPr>
        <p:spPr>
          <a:xfrm>
            <a:off x="5650992" y="1389888"/>
            <a:ext cx="3401568" cy="676656"/>
          </a:xfrm>
          <a:prstGeom prst="rect">
            <a:avLst/>
          </a:prstGeom>
          <a:solidFill>
            <a:srgbClr val="EEF4FB"/>
          </a:solidFill>
          <a:ln w="6350">
            <a:solidFill>
              <a:srgbClr val="C8DFF0"/>
            </a:solidFill>
            <a:prstDash val="solid"/>
          </a:ln>
        </p:spPr>
        <p:txBody>
          <a:bodyPr/>
          <a:lstStyle/>
          <a:p>
            <a:endParaRPr lang="en-IN"/>
          </a:p>
        </p:txBody>
      </p:sp>
      <p:sp>
        <p:nvSpPr>
          <p:cNvPr id="21" name="Text 18"/>
          <p:cNvSpPr/>
          <p:nvPr/>
        </p:nvSpPr>
        <p:spPr>
          <a:xfrm>
            <a:off x="5724144" y="1426464"/>
            <a:ext cx="3291840" cy="621792"/>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−13.18% · Operational normalization, not disengagement.</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Above 85% threshold. AI micro-agents sustained adoption</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despite 15× volume. H1 SUPPORTED ✓</a:t>
            </a:r>
            <a:endParaRPr lang="en-US" sz="900" dirty="0"/>
          </a:p>
        </p:txBody>
      </p:sp>
      <p:sp>
        <p:nvSpPr>
          <p:cNvPr id="22" name="Shape 19"/>
          <p:cNvSpPr/>
          <p:nvPr/>
        </p:nvSpPr>
        <p:spPr>
          <a:xfrm>
            <a:off x="256032" y="2112264"/>
            <a:ext cx="1920240" cy="676656"/>
          </a:xfrm>
          <a:prstGeom prst="rect">
            <a:avLst/>
          </a:prstGeom>
          <a:solidFill>
            <a:srgbClr val="FFFFFF"/>
          </a:solidFill>
          <a:ln w="6350">
            <a:solidFill>
              <a:srgbClr val="C8DFF0"/>
            </a:solidFill>
            <a:prstDash val="solid"/>
          </a:ln>
        </p:spPr>
        <p:txBody>
          <a:bodyPr/>
          <a:lstStyle/>
          <a:p>
            <a:endParaRPr lang="en-IN"/>
          </a:p>
        </p:txBody>
      </p:sp>
      <p:sp>
        <p:nvSpPr>
          <p:cNvPr id="23" name="Text 20"/>
          <p:cNvSpPr/>
          <p:nvPr/>
        </p:nvSpPr>
        <p:spPr>
          <a:xfrm>
            <a:off x="329184" y="2148840"/>
            <a:ext cx="1810512" cy="621792"/>
          </a:xfrm>
          <a:prstGeom prst="rect">
            <a:avLst/>
          </a:prstGeom>
          <a:noFill/>
          <a:ln/>
        </p:spPr>
        <p:txBody>
          <a:bodyPr wrap="square" lIns="0" tIns="0" rIns="0" bIns="0" rtlCol="0" anchor="ctr"/>
          <a:lstStyle/>
          <a:p>
            <a:pPr marL="0" indent="0">
              <a:buNone/>
            </a:pPr>
            <a:r>
              <a:rPr lang="en-US" sz="900" dirty="0">
                <a:solidFill>
                  <a:srgbClr val="0D3D60"/>
                </a:solidFill>
                <a:latin typeface="Arial" pitchFamily="34" charset="0"/>
                <a:ea typeface="Arial" pitchFamily="34" charset="-122"/>
                <a:cs typeface="Arial" pitchFamily="34" charset="-120"/>
              </a:rPr>
              <a:t>Assessment Score</a:t>
            </a:r>
            <a:endParaRPr lang="en-US" sz="900" dirty="0"/>
          </a:p>
          <a:p>
            <a:pPr marL="0" indent="0">
              <a:buNone/>
            </a:pPr>
            <a:r>
              <a:rPr lang="en-US" sz="900" dirty="0">
                <a:solidFill>
                  <a:srgbClr val="0D3D60"/>
                </a:solidFill>
                <a:latin typeface="Arial" pitchFamily="34" charset="0"/>
                <a:ea typeface="Arial" pitchFamily="34" charset="-122"/>
                <a:cs typeface="Arial" pitchFamily="34" charset="-120"/>
              </a:rPr>
              <a:t>(H2 — Quality)</a:t>
            </a:r>
            <a:endParaRPr lang="en-US" sz="900" dirty="0"/>
          </a:p>
        </p:txBody>
      </p:sp>
      <p:sp>
        <p:nvSpPr>
          <p:cNvPr id="24" name="Shape 21"/>
          <p:cNvSpPr/>
          <p:nvPr/>
        </p:nvSpPr>
        <p:spPr>
          <a:xfrm>
            <a:off x="2176272" y="2112264"/>
            <a:ext cx="1737360" cy="676656"/>
          </a:xfrm>
          <a:prstGeom prst="rect">
            <a:avLst/>
          </a:prstGeom>
          <a:solidFill>
            <a:srgbClr val="FFFFFF"/>
          </a:solidFill>
          <a:ln w="6350">
            <a:solidFill>
              <a:srgbClr val="C8DFF0"/>
            </a:solidFill>
            <a:prstDash val="solid"/>
          </a:ln>
        </p:spPr>
        <p:txBody>
          <a:bodyPr/>
          <a:lstStyle/>
          <a:p>
            <a:endParaRPr lang="en-IN"/>
          </a:p>
        </p:txBody>
      </p:sp>
      <p:sp>
        <p:nvSpPr>
          <p:cNvPr id="25" name="Text 22"/>
          <p:cNvSpPr/>
          <p:nvPr/>
        </p:nvSpPr>
        <p:spPr>
          <a:xfrm>
            <a:off x="2176272" y="2112264"/>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79.12 pts</a:t>
            </a:r>
            <a:endParaRPr lang="en-US" sz="1400" dirty="0"/>
          </a:p>
        </p:txBody>
      </p:sp>
      <p:sp>
        <p:nvSpPr>
          <p:cNvPr id="26" name="Shape 23"/>
          <p:cNvSpPr/>
          <p:nvPr/>
        </p:nvSpPr>
        <p:spPr>
          <a:xfrm>
            <a:off x="3913632" y="2112264"/>
            <a:ext cx="1737360" cy="676656"/>
          </a:xfrm>
          <a:prstGeom prst="rect">
            <a:avLst/>
          </a:prstGeom>
          <a:solidFill>
            <a:srgbClr val="FFFFFF"/>
          </a:solidFill>
          <a:ln w="6350">
            <a:solidFill>
              <a:srgbClr val="C8DFF0"/>
            </a:solidFill>
            <a:prstDash val="solid"/>
          </a:ln>
        </p:spPr>
        <p:txBody>
          <a:bodyPr/>
          <a:lstStyle/>
          <a:p>
            <a:endParaRPr lang="en-IN"/>
          </a:p>
        </p:txBody>
      </p:sp>
      <p:sp>
        <p:nvSpPr>
          <p:cNvPr id="27" name="Text 24"/>
          <p:cNvSpPr/>
          <p:nvPr/>
        </p:nvSpPr>
        <p:spPr>
          <a:xfrm>
            <a:off x="3913632" y="2112264"/>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83.38 pts</a:t>
            </a:r>
            <a:endParaRPr lang="en-US" sz="1400" dirty="0"/>
          </a:p>
        </p:txBody>
      </p:sp>
      <p:sp>
        <p:nvSpPr>
          <p:cNvPr id="28" name="Shape 25"/>
          <p:cNvSpPr/>
          <p:nvPr/>
        </p:nvSpPr>
        <p:spPr>
          <a:xfrm>
            <a:off x="5650992" y="2112264"/>
            <a:ext cx="3401568" cy="676656"/>
          </a:xfrm>
          <a:prstGeom prst="rect">
            <a:avLst/>
          </a:prstGeom>
          <a:solidFill>
            <a:srgbClr val="FFFFFF"/>
          </a:solidFill>
          <a:ln w="6350">
            <a:solidFill>
              <a:srgbClr val="C8DFF0"/>
            </a:solidFill>
            <a:prstDash val="solid"/>
          </a:ln>
        </p:spPr>
        <p:txBody>
          <a:bodyPr/>
          <a:lstStyle/>
          <a:p>
            <a:endParaRPr lang="en-IN"/>
          </a:p>
        </p:txBody>
      </p:sp>
      <p:sp>
        <p:nvSpPr>
          <p:cNvPr id="29" name="Text 26"/>
          <p:cNvSpPr/>
          <p:nvPr/>
        </p:nvSpPr>
        <p:spPr>
          <a:xfrm>
            <a:off x="5724144" y="2148840"/>
            <a:ext cx="3291840" cy="621792"/>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+4.26 pts · Deeper learning at scale despite reduced</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supervision. AI reinforcement cues drove consolidation.</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H2 SUPPORTED ✓</a:t>
            </a:r>
            <a:endParaRPr lang="en-US" sz="900" dirty="0"/>
          </a:p>
        </p:txBody>
      </p:sp>
      <p:sp>
        <p:nvSpPr>
          <p:cNvPr id="30" name="Shape 27"/>
          <p:cNvSpPr/>
          <p:nvPr/>
        </p:nvSpPr>
        <p:spPr>
          <a:xfrm>
            <a:off x="256032" y="2834640"/>
            <a:ext cx="1920240" cy="676656"/>
          </a:xfrm>
          <a:prstGeom prst="rect">
            <a:avLst/>
          </a:prstGeom>
          <a:solidFill>
            <a:srgbClr val="EEF4FB"/>
          </a:solidFill>
          <a:ln w="6350">
            <a:solidFill>
              <a:srgbClr val="C8DFF0"/>
            </a:solidFill>
            <a:prstDash val="solid"/>
          </a:ln>
        </p:spPr>
        <p:txBody>
          <a:bodyPr/>
          <a:lstStyle/>
          <a:p>
            <a:endParaRPr lang="en-IN"/>
          </a:p>
        </p:txBody>
      </p:sp>
      <p:sp>
        <p:nvSpPr>
          <p:cNvPr id="31" name="Text 28"/>
          <p:cNvSpPr/>
          <p:nvPr/>
        </p:nvSpPr>
        <p:spPr>
          <a:xfrm>
            <a:off x="329184" y="2871216"/>
            <a:ext cx="1810512" cy="621792"/>
          </a:xfrm>
          <a:prstGeom prst="rect">
            <a:avLst/>
          </a:prstGeom>
          <a:noFill/>
          <a:ln/>
        </p:spPr>
        <p:txBody>
          <a:bodyPr wrap="square" lIns="0" tIns="0" rIns="0" bIns="0" rtlCol="0" anchor="ctr"/>
          <a:lstStyle/>
          <a:p>
            <a:pPr marL="0" indent="0">
              <a:buNone/>
            </a:pPr>
            <a:r>
              <a:rPr lang="en-US" sz="900" dirty="0">
                <a:solidFill>
                  <a:srgbClr val="0D3D60"/>
                </a:solidFill>
                <a:latin typeface="Arial" pitchFamily="34" charset="0"/>
                <a:ea typeface="Arial" pitchFamily="34" charset="-122"/>
                <a:cs typeface="Arial" pitchFamily="34" charset="-120"/>
              </a:rPr>
              <a:t>Time-on-Task</a:t>
            </a:r>
            <a:endParaRPr lang="en-US" sz="900" dirty="0"/>
          </a:p>
          <a:p>
            <a:pPr marL="0" indent="0">
              <a:buNone/>
            </a:pPr>
            <a:r>
              <a:rPr lang="en-US" sz="900" dirty="0">
                <a:solidFill>
                  <a:srgbClr val="0D3D60"/>
                </a:solidFill>
                <a:latin typeface="Arial" pitchFamily="34" charset="0"/>
                <a:ea typeface="Arial" pitchFamily="34" charset="-122"/>
                <a:cs typeface="Arial" pitchFamily="34" charset="-120"/>
              </a:rPr>
              <a:t>(H3 — Efficiency)</a:t>
            </a:r>
            <a:endParaRPr lang="en-US" sz="900" dirty="0"/>
          </a:p>
        </p:txBody>
      </p:sp>
      <p:sp>
        <p:nvSpPr>
          <p:cNvPr id="32" name="Shape 29"/>
          <p:cNvSpPr/>
          <p:nvPr/>
        </p:nvSpPr>
        <p:spPr>
          <a:xfrm>
            <a:off x="2176272" y="2834640"/>
            <a:ext cx="1737360" cy="676656"/>
          </a:xfrm>
          <a:prstGeom prst="rect">
            <a:avLst/>
          </a:prstGeom>
          <a:solidFill>
            <a:srgbClr val="EEF4FB"/>
          </a:solidFill>
          <a:ln w="6350">
            <a:solidFill>
              <a:srgbClr val="C8DFF0"/>
            </a:solidFill>
            <a:prstDash val="solid"/>
          </a:ln>
        </p:spPr>
        <p:txBody>
          <a:bodyPr/>
          <a:lstStyle/>
          <a:p>
            <a:endParaRPr lang="en-IN"/>
          </a:p>
        </p:txBody>
      </p:sp>
      <p:sp>
        <p:nvSpPr>
          <p:cNvPr id="33" name="Text 30"/>
          <p:cNvSpPr/>
          <p:nvPr/>
        </p:nvSpPr>
        <p:spPr>
          <a:xfrm>
            <a:off x="2176272" y="2834640"/>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10.4 min</a:t>
            </a:r>
            <a:endParaRPr lang="en-US" sz="1400" dirty="0"/>
          </a:p>
        </p:txBody>
      </p:sp>
      <p:sp>
        <p:nvSpPr>
          <p:cNvPr id="34" name="Shape 31"/>
          <p:cNvSpPr/>
          <p:nvPr/>
        </p:nvSpPr>
        <p:spPr>
          <a:xfrm>
            <a:off x="3913632" y="2834640"/>
            <a:ext cx="1737360" cy="676656"/>
          </a:xfrm>
          <a:prstGeom prst="rect">
            <a:avLst/>
          </a:prstGeom>
          <a:solidFill>
            <a:srgbClr val="EEF4FB"/>
          </a:solidFill>
          <a:ln w="6350">
            <a:solidFill>
              <a:srgbClr val="C8DFF0"/>
            </a:solidFill>
            <a:prstDash val="solid"/>
          </a:ln>
        </p:spPr>
        <p:txBody>
          <a:bodyPr/>
          <a:lstStyle/>
          <a:p>
            <a:endParaRPr lang="en-IN"/>
          </a:p>
        </p:txBody>
      </p:sp>
      <p:sp>
        <p:nvSpPr>
          <p:cNvPr id="35" name="Text 32"/>
          <p:cNvSpPr/>
          <p:nvPr/>
        </p:nvSpPr>
        <p:spPr>
          <a:xfrm>
            <a:off x="3913632" y="2834640"/>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5.98 min</a:t>
            </a:r>
            <a:endParaRPr lang="en-US" sz="1400" dirty="0"/>
          </a:p>
        </p:txBody>
      </p:sp>
      <p:sp>
        <p:nvSpPr>
          <p:cNvPr id="36" name="Shape 33"/>
          <p:cNvSpPr/>
          <p:nvPr/>
        </p:nvSpPr>
        <p:spPr>
          <a:xfrm>
            <a:off x="5650992" y="2834640"/>
            <a:ext cx="3401568" cy="676656"/>
          </a:xfrm>
          <a:prstGeom prst="rect">
            <a:avLst/>
          </a:prstGeom>
          <a:solidFill>
            <a:srgbClr val="EEF4FB"/>
          </a:solidFill>
          <a:ln w="6350">
            <a:solidFill>
              <a:srgbClr val="C8DFF0"/>
            </a:solidFill>
            <a:prstDash val="solid"/>
          </a:ln>
        </p:spPr>
        <p:txBody>
          <a:bodyPr/>
          <a:lstStyle/>
          <a:p>
            <a:endParaRPr lang="en-IN"/>
          </a:p>
        </p:txBody>
      </p:sp>
      <p:sp>
        <p:nvSpPr>
          <p:cNvPr id="37" name="Text 34"/>
          <p:cNvSpPr/>
          <p:nvPr/>
        </p:nvSpPr>
        <p:spPr>
          <a:xfrm>
            <a:off x="5724144" y="2871216"/>
            <a:ext cx="3291840" cy="621792"/>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−4.42 min (−57%) · Learning fluency &amp; efficiency gain.</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Inverse correlation with quality = Inverse Learning Paradox.</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H3 SUPPORTED ✓</a:t>
            </a:r>
            <a:endParaRPr lang="en-US" sz="900" dirty="0"/>
          </a:p>
        </p:txBody>
      </p:sp>
      <p:sp>
        <p:nvSpPr>
          <p:cNvPr id="38" name="Shape 35"/>
          <p:cNvSpPr/>
          <p:nvPr/>
        </p:nvSpPr>
        <p:spPr>
          <a:xfrm>
            <a:off x="256032" y="3557016"/>
            <a:ext cx="1920240" cy="676656"/>
          </a:xfrm>
          <a:prstGeom prst="rect">
            <a:avLst/>
          </a:prstGeom>
          <a:solidFill>
            <a:srgbClr val="FFFFFF"/>
          </a:solidFill>
          <a:ln w="6350">
            <a:solidFill>
              <a:srgbClr val="C8DFF0"/>
            </a:solidFill>
            <a:prstDash val="solid"/>
          </a:ln>
        </p:spPr>
        <p:txBody>
          <a:bodyPr/>
          <a:lstStyle/>
          <a:p>
            <a:endParaRPr lang="en-IN"/>
          </a:p>
        </p:txBody>
      </p:sp>
      <p:sp>
        <p:nvSpPr>
          <p:cNvPr id="39" name="Text 36"/>
          <p:cNvSpPr/>
          <p:nvPr/>
        </p:nvSpPr>
        <p:spPr>
          <a:xfrm>
            <a:off x="329184" y="3593592"/>
            <a:ext cx="1810512" cy="621792"/>
          </a:xfrm>
          <a:prstGeom prst="rect">
            <a:avLst/>
          </a:prstGeom>
          <a:noFill/>
          <a:ln/>
        </p:spPr>
        <p:txBody>
          <a:bodyPr wrap="square" lIns="0" tIns="0" rIns="0" bIns="0" rtlCol="0" anchor="ctr"/>
          <a:lstStyle/>
          <a:p>
            <a:pPr marL="0" indent="0">
              <a:buNone/>
            </a:pPr>
            <a:r>
              <a:rPr lang="en-US" sz="900" dirty="0">
                <a:solidFill>
                  <a:srgbClr val="0D3D60"/>
                </a:solidFill>
                <a:latin typeface="Arial" pitchFamily="34" charset="0"/>
                <a:ea typeface="Arial" pitchFamily="34" charset="-122"/>
                <a:cs typeface="Arial" pitchFamily="34" charset="-120"/>
              </a:rPr>
              <a:t>Algorithm Aversion</a:t>
            </a:r>
            <a:endParaRPr lang="en-US" sz="900" dirty="0"/>
          </a:p>
          <a:p>
            <a:pPr marL="0" indent="0">
              <a:buNone/>
            </a:pPr>
            <a:r>
              <a:rPr lang="en-US" sz="900" dirty="0">
                <a:solidFill>
                  <a:srgbClr val="0D3D60"/>
                </a:solidFill>
                <a:latin typeface="Arial" pitchFamily="34" charset="0"/>
                <a:ea typeface="Arial" pitchFamily="34" charset="-122"/>
                <a:cs typeface="Arial" pitchFamily="34" charset="-120"/>
              </a:rPr>
              <a:t>(H4 — Trust)</a:t>
            </a:r>
            <a:endParaRPr lang="en-US" sz="900" dirty="0"/>
          </a:p>
        </p:txBody>
      </p:sp>
      <p:sp>
        <p:nvSpPr>
          <p:cNvPr id="40" name="Shape 37"/>
          <p:cNvSpPr/>
          <p:nvPr/>
        </p:nvSpPr>
        <p:spPr>
          <a:xfrm>
            <a:off x="2176272" y="3557016"/>
            <a:ext cx="1737360" cy="676656"/>
          </a:xfrm>
          <a:prstGeom prst="rect">
            <a:avLst/>
          </a:prstGeom>
          <a:solidFill>
            <a:srgbClr val="FFFFFF"/>
          </a:solidFill>
          <a:ln w="6350">
            <a:solidFill>
              <a:srgbClr val="C8DFF0"/>
            </a:solidFill>
            <a:prstDash val="solid"/>
          </a:ln>
        </p:spPr>
        <p:txBody>
          <a:bodyPr/>
          <a:lstStyle/>
          <a:p>
            <a:endParaRPr lang="en-IN"/>
          </a:p>
        </p:txBody>
      </p:sp>
      <p:sp>
        <p:nvSpPr>
          <p:cNvPr id="41" name="Text 38"/>
          <p:cNvSpPr/>
          <p:nvPr/>
        </p:nvSpPr>
        <p:spPr>
          <a:xfrm>
            <a:off x="2176272" y="3557016"/>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None detected</a:t>
            </a:r>
            <a:endParaRPr lang="en-US" sz="1400" dirty="0"/>
          </a:p>
        </p:txBody>
      </p:sp>
      <p:sp>
        <p:nvSpPr>
          <p:cNvPr id="42" name="Shape 39"/>
          <p:cNvSpPr/>
          <p:nvPr/>
        </p:nvSpPr>
        <p:spPr>
          <a:xfrm>
            <a:off x="3913632" y="3557016"/>
            <a:ext cx="1737360" cy="676656"/>
          </a:xfrm>
          <a:prstGeom prst="rect">
            <a:avLst/>
          </a:prstGeom>
          <a:solidFill>
            <a:srgbClr val="FFFFFF"/>
          </a:solidFill>
          <a:ln w="6350">
            <a:solidFill>
              <a:srgbClr val="C8DFF0"/>
            </a:solidFill>
            <a:prstDash val="solid"/>
          </a:ln>
        </p:spPr>
        <p:txBody>
          <a:bodyPr/>
          <a:lstStyle/>
          <a:p>
            <a:endParaRPr lang="en-IN"/>
          </a:p>
        </p:txBody>
      </p:sp>
      <p:sp>
        <p:nvSpPr>
          <p:cNvPr id="43" name="Text 40"/>
          <p:cNvSpPr/>
          <p:nvPr/>
        </p:nvSpPr>
        <p:spPr>
          <a:xfrm>
            <a:off x="3913632" y="3557016"/>
            <a:ext cx="1737360" cy="621792"/>
          </a:xfrm>
          <a:prstGeom prst="rect">
            <a:avLst/>
          </a:prstGeom>
          <a:noFill/>
          <a:ln/>
        </p:spPr>
        <p:txBody>
          <a:bodyPr wrap="square" lIns="0" tIns="0" rIns="0" bIns="0" rtlCol="0" anchor="ctr"/>
          <a:lstStyle/>
          <a:p>
            <a:pPr marL="0" indent="0" algn="ctr">
              <a:buNone/>
            </a:pPr>
            <a:r>
              <a:rPr lang="en-US" sz="1400" b="1" dirty="0">
                <a:solidFill>
                  <a:srgbClr val="1A6FA8"/>
                </a:solidFill>
                <a:latin typeface="Arial" pitchFamily="34" charset="0"/>
                <a:ea typeface="Arial" pitchFamily="34" charset="-122"/>
                <a:cs typeface="Arial" pitchFamily="34" charset="-120"/>
              </a:rPr>
              <a:t>None detected</a:t>
            </a:r>
            <a:endParaRPr lang="en-US" sz="1400" dirty="0"/>
          </a:p>
        </p:txBody>
      </p:sp>
      <p:sp>
        <p:nvSpPr>
          <p:cNvPr id="44" name="Shape 41"/>
          <p:cNvSpPr/>
          <p:nvPr/>
        </p:nvSpPr>
        <p:spPr>
          <a:xfrm>
            <a:off x="5650992" y="3557016"/>
            <a:ext cx="3401568" cy="676656"/>
          </a:xfrm>
          <a:prstGeom prst="rect">
            <a:avLst/>
          </a:prstGeom>
          <a:solidFill>
            <a:srgbClr val="FFFFFF"/>
          </a:solidFill>
          <a:ln w="6350">
            <a:solidFill>
              <a:srgbClr val="C8DFF0"/>
            </a:solidFill>
            <a:prstDash val="solid"/>
          </a:ln>
        </p:spPr>
        <p:txBody>
          <a:bodyPr/>
          <a:lstStyle/>
          <a:p>
            <a:endParaRPr lang="en-IN"/>
          </a:p>
        </p:txBody>
      </p:sp>
      <p:sp>
        <p:nvSpPr>
          <p:cNvPr id="45" name="Text 42"/>
          <p:cNvSpPr/>
          <p:nvPr/>
        </p:nvSpPr>
        <p:spPr>
          <a:xfrm>
            <a:off x="5724144" y="3593592"/>
            <a:ext cx="3291840" cy="621792"/>
          </a:xfrm>
          <a:prstGeom prst="rect">
            <a:avLst/>
          </a:prstGeom>
          <a:noFill/>
          <a:ln/>
        </p:spPr>
        <p:txBody>
          <a:bodyPr wrap="square" lIns="0" tIns="0" rIns="0" bIns="0" rtlCol="0" anchor="ctr"/>
          <a:lstStyle/>
          <a:p>
            <a:pPr marL="0" indent="0">
              <a:buNone/>
            </a:pPr>
            <a:r>
              <a:rPr lang="en-US" sz="900" dirty="0">
                <a:solidFill>
                  <a:srgbClr val="3D5A73"/>
                </a:solidFill>
                <a:latin typeface="Arial" pitchFamily="34" charset="0"/>
                <a:ea typeface="Arial" pitchFamily="34" charset="-122"/>
                <a:cs typeface="Arial" pitchFamily="34" charset="-120"/>
              </a:rPr>
              <a:t>No aversion across either phase. Governance structures</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sustained continuous AI engagement. Managerial</a:t>
            </a:r>
            <a:endParaRPr lang="en-US" sz="900" dirty="0"/>
          </a:p>
          <a:p>
            <a:pPr marL="0" indent="0">
              <a:buNone/>
            </a:pPr>
            <a:r>
              <a:rPr lang="en-US" sz="900" dirty="0">
                <a:solidFill>
                  <a:srgbClr val="3D5A73"/>
                </a:solidFill>
                <a:latin typeface="Arial" pitchFamily="34" charset="0"/>
                <a:ea typeface="Arial" pitchFamily="34" charset="-122"/>
                <a:cs typeface="Arial" pitchFamily="34" charset="-120"/>
              </a:rPr>
              <a:t>oversight was the trust anchor. H4 SUPPORTED ✓</a:t>
            </a:r>
            <a:endParaRPr lang="en-US" sz="900" dirty="0"/>
          </a:p>
        </p:txBody>
      </p:sp>
      <p:sp>
        <p:nvSpPr>
          <p:cNvPr id="46" name="Shape 43"/>
          <p:cNvSpPr/>
          <p:nvPr/>
        </p:nvSpPr>
        <p:spPr>
          <a:xfrm>
            <a:off x="256032" y="4242816"/>
            <a:ext cx="8631936" cy="594360"/>
          </a:xfrm>
          <a:prstGeom prst="rect">
            <a:avLst/>
          </a:prstGeom>
          <a:solidFill>
            <a:srgbClr val="0D3D60"/>
          </a:solidFill>
          <a:ln w="12700">
            <a:solidFill>
              <a:srgbClr val="0D3D60"/>
            </a:solidFill>
            <a:prstDash val="solid"/>
          </a:ln>
        </p:spPr>
        <p:txBody>
          <a:bodyPr/>
          <a:lstStyle/>
          <a:p>
            <a:endParaRPr lang="en-IN"/>
          </a:p>
        </p:txBody>
      </p:sp>
      <p:sp>
        <p:nvSpPr>
          <p:cNvPr id="47" name="Text 44"/>
          <p:cNvSpPr/>
          <p:nvPr/>
        </p:nvSpPr>
        <p:spPr>
          <a:xfrm>
            <a:off x="384048" y="4242816"/>
            <a:ext cx="8339328" cy="594360"/>
          </a:xfrm>
          <a:prstGeom prst="rect">
            <a:avLst/>
          </a:prstGeom>
          <a:noFill/>
          <a:ln/>
        </p:spPr>
        <p:txBody>
          <a:bodyPr wrap="square" lIns="0" tIns="0" rIns="0" bIns="0" rtlCol="0" anchor="ctr"/>
          <a:lstStyle/>
          <a:p>
            <a:pPr marL="0" indent="0">
              <a:buNone/>
            </a:pPr>
            <a:r>
              <a:rPr lang="en-US" sz="1100" b="1" dirty="0">
                <a:solidFill>
                  <a:srgbClr val="009EDB"/>
                </a:solidFill>
                <a:latin typeface="Arial" pitchFamily="34" charset="0"/>
                <a:ea typeface="Arial" pitchFamily="34" charset="-122"/>
                <a:cs typeface="Arial" pitchFamily="34" charset="-120"/>
              </a:rPr>
              <a:t>INVERSE LEARNING PARADOX: </a:t>
            </a:r>
            <a:r>
              <a:rPr lang="en-US" sz="1100" dirty="0">
                <a:solidFill>
                  <a:srgbClr val="FFFFFF"/>
                </a:solidFill>
                <a:latin typeface="Arial" pitchFamily="34" charset="0"/>
                <a:ea typeface="Arial" pitchFamily="34" charset="-122"/>
                <a:cs typeface="Arial" pitchFamily="34" charset="-120"/>
              </a:rPr>
              <a:t>Scores rose +4.26 pts while time-on-task fell 57%.  </a:t>
            </a:r>
            <a:r>
              <a:rPr lang="en-US" sz="1050" dirty="0">
                <a:solidFill>
                  <a:srgbClr val="C8DFF0"/>
                </a:solidFill>
                <a:latin typeface="Arial" pitchFamily="34" charset="0"/>
                <a:ea typeface="Arial" pitchFamily="34" charset="-122"/>
                <a:cs typeface="Arial" pitchFamily="34" charset="-120"/>
              </a:rPr>
              <a:t>Speed and learning depth are not in conflict — they are complementary when AI is constrained and governed.</a:t>
            </a:r>
            <a:endParaRPr lang="en-US" sz="1100" dirty="0"/>
          </a:p>
        </p:txBody>
      </p:sp>
      <p:sp>
        <p:nvSpPr>
          <p:cNvPr id="48" name="Shape 45"/>
          <p:cNvSpPr/>
          <p:nvPr/>
        </p:nvSpPr>
        <p:spPr>
          <a:xfrm>
            <a:off x="0" y="4974336"/>
            <a:ext cx="9144000" cy="22860"/>
          </a:xfrm>
          <a:prstGeom prst="rect">
            <a:avLst/>
          </a:prstGeom>
          <a:solidFill>
            <a:srgbClr val="C8DFF0"/>
          </a:solidFill>
          <a:ln w="12700">
            <a:solidFill>
              <a:srgbClr val="C8DFF0"/>
            </a:solidFill>
            <a:prstDash val="solid"/>
          </a:ln>
        </p:spPr>
        <p:txBody>
          <a:bodyPr/>
          <a:lstStyle/>
          <a:p>
            <a:endParaRPr lang="en-IN"/>
          </a:p>
        </p:txBody>
      </p:sp>
      <p:sp>
        <p:nvSpPr>
          <p:cNvPr id="49" name="Text 46"/>
          <p:cNvSpPr/>
          <p:nvPr/>
        </p:nvSpPr>
        <p:spPr>
          <a:xfrm>
            <a:off x="320040" y="500176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All figures: SafetyCulture platform behavioral logs 2024–2025 · Toscano Restaurant Chain India · Goudhaman, Dahiya &amp; Kumar (2026) CERE IIM Indore Paper ID 41</a:t>
            </a:r>
            <a:endParaRPr lang="en-US" sz="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
          </a:xfrm>
          <a:prstGeom prst="rect">
            <a:avLst/>
          </a:prstGeom>
          <a:solidFill>
            <a:srgbClr val="009EDB"/>
          </a:solidFill>
          <a:ln w="12700">
            <a:solidFill>
              <a:srgbClr val="009EDB"/>
            </a:solidFill>
            <a:prstDash val="solid"/>
          </a:ln>
        </p:spPr>
        <p:txBody>
          <a:bodyPr/>
          <a:lstStyle/>
          <a:p>
            <a:endParaRPr lang="en-IN"/>
          </a:p>
        </p:txBody>
      </p:sp>
      <p:sp>
        <p:nvSpPr>
          <p:cNvPr id="3" name="Text 1"/>
          <p:cNvSpPr/>
          <p:nvPr/>
        </p:nvSpPr>
        <p:spPr>
          <a:xfrm>
            <a:off x="320040" y="128016"/>
            <a:ext cx="5943600" cy="256032"/>
          </a:xfrm>
          <a:prstGeom prst="rect">
            <a:avLst/>
          </a:prstGeom>
          <a:noFill/>
          <a:ln/>
        </p:spPr>
        <p:txBody>
          <a:bodyPr wrap="square" lIns="0" tIns="0" rIns="0" bIns="0" rtlCol="0" anchor="ctr"/>
          <a:lstStyle/>
          <a:p>
            <a:pPr marL="0" indent="0">
              <a:buNone/>
            </a:pPr>
            <a:r>
              <a:rPr lang="en-US" sz="900" b="1" kern="0" spc="300" dirty="0">
                <a:solidFill>
                  <a:srgbClr val="009EDB"/>
                </a:solidFill>
                <a:latin typeface="Arial" pitchFamily="34" charset="0"/>
                <a:ea typeface="Arial" pitchFamily="34" charset="-122"/>
                <a:cs typeface="Arial" pitchFamily="34" charset="-120"/>
              </a:rPr>
              <a:t>GLOBAL REFRAMING</a:t>
            </a:r>
            <a:endParaRPr lang="en-US" sz="900" dirty="0"/>
          </a:p>
        </p:txBody>
      </p:sp>
      <p:sp>
        <p:nvSpPr>
          <p:cNvPr id="5" name="Text 2"/>
          <p:cNvSpPr/>
          <p:nvPr/>
        </p:nvSpPr>
        <p:spPr>
          <a:xfrm>
            <a:off x="347472" y="475488"/>
            <a:ext cx="8412480" cy="438912"/>
          </a:xfrm>
          <a:prstGeom prst="rect">
            <a:avLst/>
          </a:prstGeom>
          <a:noFill/>
          <a:ln/>
        </p:spPr>
        <p:txBody>
          <a:bodyPr wrap="square" lIns="0" tIns="0" rIns="0" bIns="0" rtlCol="0" anchor="ctr"/>
          <a:lstStyle/>
          <a:p>
            <a:pPr marL="0" indent="0">
              <a:buNone/>
            </a:pPr>
            <a:r>
              <a:rPr lang="en-US" sz="2200" b="1" dirty="0">
                <a:solidFill>
                  <a:srgbClr val="0D3D60"/>
                </a:solidFill>
                <a:latin typeface="Arial" pitchFamily="34" charset="0"/>
                <a:ea typeface="Arial" pitchFamily="34" charset="-122"/>
                <a:cs typeface="Arial" pitchFamily="34" charset="-120"/>
              </a:rPr>
              <a:t>What Developing Economies Contribute to AI Governance</a:t>
            </a:r>
            <a:endParaRPr lang="en-US" sz="2200" dirty="0"/>
          </a:p>
        </p:txBody>
      </p:sp>
      <p:sp>
        <p:nvSpPr>
          <p:cNvPr id="6" name="Shape 3"/>
          <p:cNvSpPr/>
          <p:nvPr/>
        </p:nvSpPr>
        <p:spPr>
          <a:xfrm>
            <a:off x="347472" y="987552"/>
            <a:ext cx="8449056" cy="822960"/>
          </a:xfrm>
          <a:prstGeom prst="rect">
            <a:avLst/>
          </a:prstGeom>
          <a:solidFill>
            <a:srgbClr val="EEF4FB"/>
          </a:solidFill>
          <a:ln w="19050">
            <a:solidFill>
              <a:srgbClr val="009EDB"/>
            </a:solidFill>
            <a:prstDash val="solid"/>
          </a:ln>
        </p:spPr>
        <p:txBody>
          <a:bodyPr/>
          <a:lstStyle/>
          <a:p>
            <a:endParaRPr lang="en-IN"/>
          </a:p>
        </p:txBody>
      </p:sp>
      <p:sp>
        <p:nvSpPr>
          <p:cNvPr id="7" name="Shape 4"/>
          <p:cNvSpPr/>
          <p:nvPr/>
        </p:nvSpPr>
        <p:spPr>
          <a:xfrm>
            <a:off x="347472" y="987552"/>
            <a:ext cx="54864" cy="822960"/>
          </a:xfrm>
          <a:prstGeom prst="rect">
            <a:avLst/>
          </a:prstGeom>
          <a:solidFill>
            <a:srgbClr val="009EDB"/>
          </a:solidFill>
          <a:ln w="12700">
            <a:solidFill>
              <a:srgbClr val="009EDB"/>
            </a:solidFill>
            <a:prstDash val="solid"/>
          </a:ln>
        </p:spPr>
        <p:txBody>
          <a:bodyPr/>
          <a:lstStyle/>
          <a:p>
            <a:endParaRPr lang="en-IN"/>
          </a:p>
        </p:txBody>
      </p:sp>
      <p:sp>
        <p:nvSpPr>
          <p:cNvPr id="8" name="Text 5"/>
          <p:cNvSpPr/>
          <p:nvPr/>
        </p:nvSpPr>
        <p:spPr>
          <a:xfrm>
            <a:off x="548640" y="1005840"/>
            <a:ext cx="8119872" cy="768096"/>
          </a:xfrm>
          <a:prstGeom prst="rect">
            <a:avLst/>
          </a:prstGeom>
          <a:noFill/>
          <a:ln/>
        </p:spPr>
        <p:txBody>
          <a:bodyPr wrap="square" lIns="0" tIns="0" rIns="0" bIns="0" rtlCol="0" anchor="ctr"/>
          <a:lstStyle/>
          <a:p>
            <a:pPr marL="0" indent="0">
              <a:buNone/>
            </a:pPr>
            <a:r>
              <a:rPr lang="en-US" sz="1600" i="1" dirty="0">
                <a:solidFill>
                  <a:srgbClr val="0D3D60"/>
                </a:solidFill>
                <a:latin typeface="Arial" pitchFamily="34" charset="0"/>
                <a:ea typeface="Arial" pitchFamily="34" charset="-122"/>
                <a:cs typeface="Arial" pitchFamily="34" charset="-120"/>
              </a:rPr>
              <a:t>"Developing economies are not "behind."  They are designing adaptive, resilient,</a:t>
            </a:r>
            <a:endParaRPr lang="en-US" sz="1600" dirty="0"/>
          </a:p>
          <a:p>
            <a:pPr marL="0" indent="0">
              <a:buNone/>
            </a:pPr>
            <a:r>
              <a:rPr lang="en-US" sz="1600" i="1" dirty="0">
                <a:solidFill>
                  <a:srgbClr val="0D3D60"/>
                </a:solidFill>
                <a:latin typeface="Arial" pitchFamily="34" charset="0"/>
                <a:ea typeface="Arial" pitchFamily="34" charset="-122"/>
                <a:cs typeface="Arial" pitchFamily="34" charset="-120"/>
              </a:rPr>
              <a:t>human-centred AI governance under real-world constraints — and the world must learn from them."</a:t>
            </a:r>
            <a:endParaRPr lang="en-US" sz="1600" dirty="0"/>
          </a:p>
        </p:txBody>
      </p:sp>
      <p:sp>
        <p:nvSpPr>
          <p:cNvPr id="9" name="Shape 6"/>
          <p:cNvSpPr/>
          <p:nvPr/>
        </p:nvSpPr>
        <p:spPr>
          <a:xfrm>
            <a:off x="256032" y="1938528"/>
            <a:ext cx="2788920" cy="969264"/>
          </a:xfrm>
          <a:prstGeom prst="rect">
            <a:avLst/>
          </a:prstGeom>
          <a:solidFill>
            <a:srgbClr val="EEF4FB"/>
          </a:solidFill>
          <a:ln w="12700">
            <a:solidFill>
              <a:srgbClr val="C8DFF0"/>
            </a:solidFill>
            <a:prstDash val="solid"/>
          </a:ln>
        </p:spPr>
        <p:txBody>
          <a:bodyPr/>
          <a:lstStyle/>
          <a:p>
            <a:endParaRPr lang="en-IN"/>
          </a:p>
        </p:txBody>
      </p:sp>
      <p:sp>
        <p:nvSpPr>
          <p:cNvPr id="10" name="Shape 7"/>
          <p:cNvSpPr/>
          <p:nvPr/>
        </p:nvSpPr>
        <p:spPr>
          <a:xfrm>
            <a:off x="256032" y="1938528"/>
            <a:ext cx="2788920" cy="45720"/>
          </a:xfrm>
          <a:prstGeom prst="rect">
            <a:avLst/>
          </a:prstGeom>
          <a:solidFill>
            <a:srgbClr val="009EDB"/>
          </a:solidFill>
          <a:ln w="12700">
            <a:solidFill>
              <a:srgbClr val="009EDB"/>
            </a:solidFill>
            <a:prstDash val="solid"/>
          </a:ln>
        </p:spPr>
        <p:txBody>
          <a:bodyPr/>
          <a:lstStyle/>
          <a:p>
            <a:endParaRPr lang="en-IN"/>
          </a:p>
        </p:txBody>
      </p:sp>
      <p:pic>
        <p:nvPicPr>
          <p:cNvPr id="11" name="Image 1" descr="preencoded.png"/>
          <p:cNvPicPr>
            <a:picLocks noChangeAspect="1"/>
          </p:cNvPicPr>
          <p:nvPr/>
        </p:nvPicPr>
        <p:blipFill>
          <a:blip r:embed="rId3"/>
          <a:stretch>
            <a:fillRect/>
          </a:stretch>
        </p:blipFill>
        <p:spPr>
          <a:xfrm>
            <a:off x="365760" y="2103120"/>
            <a:ext cx="274320" cy="274320"/>
          </a:xfrm>
          <a:prstGeom prst="rect">
            <a:avLst/>
          </a:prstGeom>
        </p:spPr>
      </p:pic>
      <p:sp>
        <p:nvSpPr>
          <p:cNvPr id="12" name="Text 8"/>
          <p:cNvSpPr/>
          <p:nvPr/>
        </p:nvSpPr>
        <p:spPr>
          <a:xfrm>
            <a:off x="740664" y="2048256"/>
            <a:ext cx="2212848"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Workforce Inclusion</a:t>
            </a:r>
            <a:endParaRPr lang="en-US" sz="1100" dirty="0"/>
          </a:p>
        </p:txBody>
      </p:sp>
      <p:sp>
        <p:nvSpPr>
          <p:cNvPr id="13" name="Text 9"/>
          <p:cNvSpPr/>
          <p:nvPr/>
        </p:nvSpPr>
        <p:spPr>
          <a:xfrm>
            <a:off x="365760" y="2450592"/>
            <a:ext cx="2578608" cy="365760"/>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AI designed for workers across education levels, languages, and digital literacy — not just skilled users</a:t>
            </a:r>
            <a:endParaRPr lang="en-US" sz="950" dirty="0"/>
          </a:p>
        </p:txBody>
      </p:sp>
      <p:sp>
        <p:nvSpPr>
          <p:cNvPr id="14" name="Shape 10"/>
          <p:cNvSpPr/>
          <p:nvPr/>
        </p:nvSpPr>
        <p:spPr>
          <a:xfrm>
            <a:off x="3200400" y="1938528"/>
            <a:ext cx="2788920" cy="969264"/>
          </a:xfrm>
          <a:prstGeom prst="rect">
            <a:avLst/>
          </a:prstGeom>
          <a:solidFill>
            <a:srgbClr val="EEF4FB"/>
          </a:solidFill>
          <a:ln w="12700">
            <a:solidFill>
              <a:srgbClr val="C8DFF0"/>
            </a:solidFill>
            <a:prstDash val="solid"/>
          </a:ln>
        </p:spPr>
        <p:txBody>
          <a:bodyPr/>
          <a:lstStyle/>
          <a:p>
            <a:endParaRPr lang="en-IN"/>
          </a:p>
        </p:txBody>
      </p:sp>
      <p:sp>
        <p:nvSpPr>
          <p:cNvPr id="15" name="Shape 11"/>
          <p:cNvSpPr/>
          <p:nvPr/>
        </p:nvSpPr>
        <p:spPr>
          <a:xfrm>
            <a:off x="3200400" y="1938528"/>
            <a:ext cx="2788920" cy="45720"/>
          </a:xfrm>
          <a:prstGeom prst="rect">
            <a:avLst/>
          </a:prstGeom>
          <a:solidFill>
            <a:srgbClr val="009EDB"/>
          </a:solidFill>
          <a:ln w="12700">
            <a:solidFill>
              <a:srgbClr val="009EDB"/>
            </a:solidFill>
            <a:prstDash val="solid"/>
          </a:ln>
        </p:spPr>
        <p:txBody>
          <a:bodyPr/>
          <a:lstStyle/>
          <a:p>
            <a:endParaRPr lang="en-IN"/>
          </a:p>
        </p:txBody>
      </p:sp>
      <p:pic>
        <p:nvPicPr>
          <p:cNvPr id="16" name="Image 2" descr="preencoded.png"/>
          <p:cNvPicPr>
            <a:picLocks noChangeAspect="1"/>
          </p:cNvPicPr>
          <p:nvPr/>
        </p:nvPicPr>
        <p:blipFill>
          <a:blip r:embed="rId4"/>
          <a:stretch>
            <a:fillRect/>
          </a:stretch>
        </p:blipFill>
        <p:spPr>
          <a:xfrm>
            <a:off x="3310128" y="2103120"/>
            <a:ext cx="274320" cy="274320"/>
          </a:xfrm>
          <a:prstGeom prst="rect">
            <a:avLst/>
          </a:prstGeom>
        </p:spPr>
      </p:pic>
      <p:sp>
        <p:nvSpPr>
          <p:cNvPr id="17" name="Text 12"/>
          <p:cNvSpPr/>
          <p:nvPr/>
        </p:nvSpPr>
        <p:spPr>
          <a:xfrm>
            <a:off x="3685032" y="2048256"/>
            <a:ext cx="2212848"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Multilingual Realities</a:t>
            </a:r>
            <a:endParaRPr lang="en-US" sz="1100" dirty="0"/>
          </a:p>
        </p:txBody>
      </p:sp>
      <p:sp>
        <p:nvSpPr>
          <p:cNvPr id="18" name="Text 13"/>
          <p:cNvSpPr/>
          <p:nvPr/>
        </p:nvSpPr>
        <p:spPr>
          <a:xfrm>
            <a:off x="3310128" y="2450592"/>
            <a:ext cx="2578608" cy="365760"/>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High-churn, diverse, multilingual frontline workforces as a design constraint — not an edge case</a:t>
            </a:r>
            <a:endParaRPr lang="en-US" sz="950" dirty="0"/>
          </a:p>
        </p:txBody>
      </p:sp>
      <p:sp>
        <p:nvSpPr>
          <p:cNvPr id="19" name="Shape 14"/>
          <p:cNvSpPr/>
          <p:nvPr/>
        </p:nvSpPr>
        <p:spPr>
          <a:xfrm>
            <a:off x="6144768" y="1938528"/>
            <a:ext cx="2788920" cy="969264"/>
          </a:xfrm>
          <a:prstGeom prst="rect">
            <a:avLst/>
          </a:prstGeom>
          <a:solidFill>
            <a:srgbClr val="EEF4FB"/>
          </a:solidFill>
          <a:ln w="12700">
            <a:solidFill>
              <a:srgbClr val="C8DFF0"/>
            </a:solidFill>
            <a:prstDash val="solid"/>
          </a:ln>
        </p:spPr>
        <p:txBody>
          <a:bodyPr/>
          <a:lstStyle/>
          <a:p>
            <a:endParaRPr lang="en-IN"/>
          </a:p>
        </p:txBody>
      </p:sp>
      <p:sp>
        <p:nvSpPr>
          <p:cNvPr id="20" name="Shape 15"/>
          <p:cNvSpPr/>
          <p:nvPr/>
        </p:nvSpPr>
        <p:spPr>
          <a:xfrm>
            <a:off x="6144768" y="1938528"/>
            <a:ext cx="2788920" cy="45720"/>
          </a:xfrm>
          <a:prstGeom prst="rect">
            <a:avLst/>
          </a:prstGeom>
          <a:solidFill>
            <a:srgbClr val="009EDB"/>
          </a:solidFill>
          <a:ln w="12700">
            <a:solidFill>
              <a:srgbClr val="009EDB"/>
            </a:solidFill>
            <a:prstDash val="solid"/>
          </a:ln>
        </p:spPr>
        <p:txBody>
          <a:bodyPr/>
          <a:lstStyle/>
          <a:p>
            <a:endParaRPr lang="en-IN"/>
          </a:p>
        </p:txBody>
      </p:sp>
      <p:pic>
        <p:nvPicPr>
          <p:cNvPr id="21" name="Image 3" descr="preencoded.png"/>
          <p:cNvPicPr>
            <a:picLocks noChangeAspect="1"/>
          </p:cNvPicPr>
          <p:nvPr/>
        </p:nvPicPr>
        <p:blipFill>
          <a:blip r:embed="rId5"/>
          <a:stretch>
            <a:fillRect/>
          </a:stretch>
        </p:blipFill>
        <p:spPr>
          <a:xfrm>
            <a:off x="6254496" y="2103120"/>
            <a:ext cx="274320" cy="274320"/>
          </a:xfrm>
          <a:prstGeom prst="rect">
            <a:avLst/>
          </a:prstGeom>
        </p:spPr>
      </p:pic>
      <p:sp>
        <p:nvSpPr>
          <p:cNvPr id="22" name="Text 16"/>
          <p:cNvSpPr/>
          <p:nvPr/>
        </p:nvSpPr>
        <p:spPr>
          <a:xfrm>
            <a:off x="6629400" y="2048256"/>
            <a:ext cx="2212848"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Low-Resource Innovation</a:t>
            </a:r>
            <a:endParaRPr lang="en-US" sz="1100" dirty="0"/>
          </a:p>
        </p:txBody>
      </p:sp>
      <p:sp>
        <p:nvSpPr>
          <p:cNvPr id="23" name="Text 17"/>
          <p:cNvSpPr/>
          <p:nvPr/>
        </p:nvSpPr>
        <p:spPr>
          <a:xfrm>
            <a:off x="6254496" y="2450592"/>
            <a:ext cx="2578608" cy="365760"/>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Trustworthy AI built under budget and infrastructure pressure — replicable globally</a:t>
            </a:r>
            <a:endParaRPr lang="en-US" sz="950" dirty="0"/>
          </a:p>
        </p:txBody>
      </p:sp>
      <p:sp>
        <p:nvSpPr>
          <p:cNvPr id="24" name="Shape 18"/>
          <p:cNvSpPr/>
          <p:nvPr/>
        </p:nvSpPr>
        <p:spPr>
          <a:xfrm>
            <a:off x="256032" y="3017520"/>
            <a:ext cx="2788920" cy="969264"/>
          </a:xfrm>
          <a:prstGeom prst="rect">
            <a:avLst/>
          </a:prstGeom>
          <a:solidFill>
            <a:srgbClr val="EEF4FB"/>
          </a:solidFill>
          <a:ln w="12700">
            <a:solidFill>
              <a:srgbClr val="C8DFF0"/>
            </a:solidFill>
            <a:prstDash val="solid"/>
          </a:ln>
        </p:spPr>
        <p:txBody>
          <a:bodyPr/>
          <a:lstStyle/>
          <a:p>
            <a:endParaRPr lang="en-IN"/>
          </a:p>
        </p:txBody>
      </p:sp>
      <p:sp>
        <p:nvSpPr>
          <p:cNvPr id="25" name="Shape 19"/>
          <p:cNvSpPr/>
          <p:nvPr/>
        </p:nvSpPr>
        <p:spPr>
          <a:xfrm>
            <a:off x="256032" y="3017520"/>
            <a:ext cx="2788920" cy="45720"/>
          </a:xfrm>
          <a:prstGeom prst="rect">
            <a:avLst/>
          </a:prstGeom>
          <a:solidFill>
            <a:srgbClr val="009EDB"/>
          </a:solidFill>
          <a:ln w="12700">
            <a:solidFill>
              <a:srgbClr val="009EDB"/>
            </a:solidFill>
            <a:prstDash val="solid"/>
          </a:ln>
        </p:spPr>
        <p:txBody>
          <a:bodyPr/>
          <a:lstStyle/>
          <a:p>
            <a:endParaRPr lang="en-IN"/>
          </a:p>
        </p:txBody>
      </p:sp>
      <p:pic>
        <p:nvPicPr>
          <p:cNvPr id="26" name="Image 4" descr="preencoded.png"/>
          <p:cNvPicPr>
            <a:picLocks noChangeAspect="1"/>
          </p:cNvPicPr>
          <p:nvPr/>
        </p:nvPicPr>
        <p:blipFill>
          <a:blip r:embed="rId6"/>
          <a:stretch>
            <a:fillRect/>
          </a:stretch>
        </p:blipFill>
        <p:spPr>
          <a:xfrm>
            <a:off x="365760" y="3182112"/>
            <a:ext cx="274320" cy="274320"/>
          </a:xfrm>
          <a:prstGeom prst="rect">
            <a:avLst/>
          </a:prstGeom>
        </p:spPr>
      </p:pic>
      <p:sp>
        <p:nvSpPr>
          <p:cNvPr id="27" name="Text 20"/>
          <p:cNvSpPr/>
          <p:nvPr/>
        </p:nvSpPr>
        <p:spPr>
          <a:xfrm>
            <a:off x="740664" y="3127248"/>
            <a:ext cx="2212848"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Adaptive Governance</a:t>
            </a:r>
            <a:endParaRPr lang="en-US" sz="1100" dirty="0"/>
          </a:p>
        </p:txBody>
      </p:sp>
      <p:sp>
        <p:nvSpPr>
          <p:cNvPr id="28" name="Text 21"/>
          <p:cNvSpPr/>
          <p:nvPr/>
        </p:nvSpPr>
        <p:spPr>
          <a:xfrm>
            <a:off x="365760" y="3529584"/>
            <a:ext cx="2578608" cy="365760"/>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Governance that bends to operational context — not uniform top-down templates</a:t>
            </a:r>
            <a:endParaRPr lang="en-US" sz="950" dirty="0"/>
          </a:p>
        </p:txBody>
      </p:sp>
      <p:sp>
        <p:nvSpPr>
          <p:cNvPr id="29" name="Shape 22"/>
          <p:cNvSpPr/>
          <p:nvPr/>
        </p:nvSpPr>
        <p:spPr>
          <a:xfrm>
            <a:off x="3200400" y="3017520"/>
            <a:ext cx="2788920" cy="969264"/>
          </a:xfrm>
          <a:prstGeom prst="rect">
            <a:avLst/>
          </a:prstGeom>
          <a:solidFill>
            <a:srgbClr val="EEF4FB"/>
          </a:solidFill>
          <a:ln w="12700">
            <a:solidFill>
              <a:srgbClr val="C8DFF0"/>
            </a:solidFill>
            <a:prstDash val="solid"/>
          </a:ln>
        </p:spPr>
        <p:txBody>
          <a:bodyPr/>
          <a:lstStyle/>
          <a:p>
            <a:endParaRPr lang="en-IN"/>
          </a:p>
        </p:txBody>
      </p:sp>
      <p:sp>
        <p:nvSpPr>
          <p:cNvPr id="30" name="Shape 23"/>
          <p:cNvSpPr/>
          <p:nvPr/>
        </p:nvSpPr>
        <p:spPr>
          <a:xfrm>
            <a:off x="3200400" y="3017520"/>
            <a:ext cx="2788920" cy="45720"/>
          </a:xfrm>
          <a:prstGeom prst="rect">
            <a:avLst/>
          </a:prstGeom>
          <a:solidFill>
            <a:srgbClr val="009EDB"/>
          </a:solidFill>
          <a:ln w="12700">
            <a:solidFill>
              <a:srgbClr val="009EDB"/>
            </a:solidFill>
            <a:prstDash val="solid"/>
          </a:ln>
        </p:spPr>
        <p:txBody>
          <a:bodyPr/>
          <a:lstStyle/>
          <a:p>
            <a:endParaRPr lang="en-IN"/>
          </a:p>
        </p:txBody>
      </p:sp>
      <p:pic>
        <p:nvPicPr>
          <p:cNvPr id="31" name="Image 5" descr="preencoded.png"/>
          <p:cNvPicPr>
            <a:picLocks noChangeAspect="1"/>
          </p:cNvPicPr>
          <p:nvPr/>
        </p:nvPicPr>
        <p:blipFill>
          <a:blip r:embed="rId7"/>
          <a:stretch>
            <a:fillRect/>
          </a:stretch>
        </p:blipFill>
        <p:spPr>
          <a:xfrm>
            <a:off x="3310128" y="3182112"/>
            <a:ext cx="274320" cy="274320"/>
          </a:xfrm>
          <a:prstGeom prst="rect">
            <a:avLst/>
          </a:prstGeom>
        </p:spPr>
      </p:pic>
      <p:sp>
        <p:nvSpPr>
          <p:cNvPr id="32" name="Text 24"/>
          <p:cNvSpPr/>
          <p:nvPr/>
        </p:nvSpPr>
        <p:spPr>
          <a:xfrm>
            <a:off x="3685032" y="3127248"/>
            <a:ext cx="2212848"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Human-First Design</a:t>
            </a:r>
            <a:endParaRPr lang="en-US" sz="1100" dirty="0"/>
          </a:p>
        </p:txBody>
      </p:sp>
      <p:sp>
        <p:nvSpPr>
          <p:cNvPr id="33" name="Text 25"/>
          <p:cNvSpPr/>
          <p:nvPr/>
        </p:nvSpPr>
        <p:spPr>
          <a:xfrm>
            <a:off x="3310128" y="3529584"/>
            <a:ext cx="2578608" cy="365760"/>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Workers as active participants in trust-building — not passive subjects of AI transformation</a:t>
            </a:r>
            <a:endParaRPr lang="en-US" sz="950" dirty="0"/>
          </a:p>
        </p:txBody>
      </p:sp>
      <p:sp>
        <p:nvSpPr>
          <p:cNvPr id="34" name="Shape 26"/>
          <p:cNvSpPr/>
          <p:nvPr/>
        </p:nvSpPr>
        <p:spPr>
          <a:xfrm>
            <a:off x="6144768" y="3017520"/>
            <a:ext cx="2788920" cy="969264"/>
          </a:xfrm>
          <a:prstGeom prst="rect">
            <a:avLst/>
          </a:prstGeom>
          <a:solidFill>
            <a:srgbClr val="EEF4FB"/>
          </a:solidFill>
          <a:ln w="12700">
            <a:solidFill>
              <a:srgbClr val="C8DFF0"/>
            </a:solidFill>
            <a:prstDash val="solid"/>
          </a:ln>
        </p:spPr>
        <p:txBody>
          <a:bodyPr/>
          <a:lstStyle/>
          <a:p>
            <a:endParaRPr lang="en-IN"/>
          </a:p>
        </p:txBody>
      </p:sp>
      <p:sp>
        <p:nvSpPr>
          <p:cNvPr id="35" name="Shape 27"/>
          <p:cNvSpPr/>
          <p:nvPr/>
        </p:nvSpPr>
        <p:spPr>
          <a:xfrm>
            <a:off x="6144768" y="3017520"/>
            <a:ext cx="2788920" cy="45720"/>
          </a:xfrm>
          <a:prstGeom prst="rect">
            <a:avLst/>
          </a:prstGeom>
          <a:solidFill>
            <a:srgbClr val="009EDB"/>
          </a:solidFill>
          <a:ln w="12700">
            <a:solidFill>
              <a:srgbClr val="009EDB"/>
            </a:solidFill>
            <a:prstDash val="solid"/>
          </a:ln>
        </p:spPr>
        <p:txBody>
          <a:bodyPr/>
          <a:lstStyle/>
          <a:p>
            <a:endParaRPr lang="en-IN"/>
          </a:p>
        </p:txBody>
      </p:sp>
      <p:pic>
        <p:nvPicPr>
          <p:cNvPr id="36" name="Image 6" descr="preencoded.png"/>
          <p:cNvPicPr>
            <a:picLocks noChangeAspect="1"/>
          </p:cNvPicPr>
          <p:nvPr/>
        </p:nvPicPr>
        <p:blipFill>
          <a:blip r:embed="rId8"/>
          <a:stretch>
            <a:fillRect/>
          </a:stretch>
        </p:blipFill>
        <p:spPr>
          <a:xfrm>
            <a:off x="6254496" y="3182112"/>
            <a:ext cx="274320" cy="274320"/>
          </a:xfrm>
          <a:prstGeom prst="rect">
            <a:avLst/>
          </a:prstGeom>
        </p:spPr>
      </p:pic>
      <p:sp>
        <p:nvSpPr>
          <p:cNvPr id="37" name="Text 28"/>
          <p:cNvSpPr/>
          <p:nvPr/>
        </p:nvSpPr>
        <p:spPr>
          <a:xfrm>
            <a:off x="6629400" y="3127248"/>
            <a:ext cx="2212848"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Resilient AI Models</a:t>
            </a:r>
            <a:endParaRPr lang="en-US" sz="1100" dirty="0"/>
          </a:p>
        </p:txBody>
      </p:sp>
      <p:sp>
        <p:nvSpPr>
          <p:cNvPr id="38" name="Text 29"/>
          <p:cNvSpPr/>
          <p:nvPr/>
        </p:nvSpPr>
        <p:spPr>
          <a:xfrm>
            <a:off x="6254496" y="3529584"/>
            <a:ext cx="2578608" cy="365760"/>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AI deployment stress-tested by real-world complexity, churn, and scale — as in our study</a:t>
            </a:r>
            <a:endParaRPr lang="en-US" sz="950" dirty="0"/>
          </a:p>
        </p:txBody>
      </p:sp>
      <p:sp>
        <p:nvSpPr>
          <p:cNvPr id="39" name="Shape 30"/>
          <p:cNvSpPr/>
          <p:nvPr/>
        </p:nvSpPr>
        <p:spPr>
          <a:xfrm>
            <a:off x="0" y="4943856"/>
            <a:ext cx="9144000" cy="22860"/>
          </a:xfrm>
          <a:prstGeom prst="rect">
            <a:avLst/>
          </a:prstGeom>
          <a:solidFill>
            <a:srgbClr val="C8DFF0"/>
          </a:solidFill>
          <a:ln w="12700">
            <a:solidFill>
              <a:srgbClr val="C8DFF0"/>
            </a:solidFill>
            <a:prstDash val="solid"/>
          </a:ln>
        </p:spPr>
        <p:txBody>
          <a:bodyPr/>
          <a:lstStyle/>
          <a:p>
            <a:endParaRPr lang="en-IN"/>
          </a:p>
        </p:txBody>
      </p:sp>
      <p:sp>
        <p:nvSpPr>
          <p:cNvPr id="40" name="Text 31"/>
          <p:cNvSpPr/>
          <p:nvPr/>
        </p:nvSpPr>
        <p:spPr>
          <a:xfrm>
            <a:off x="320040" y="497128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IMF (2024): Developing economies at lower AI exposure but also lower capacity to benefit — raising inequality risk · imf.org/en/blogs/articles/2024/01/14</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
          </a:xfrm>
          <a:prstGeom prst="rect">
            <a:avLst/>
          </a:prstGeom>
          <a:solidFill>
            <a:srgbClr val="009EDB"/>
          </a:solidFill>
          <a:ln w="12700">
            <a:solidFill>
              <a:srgbClr val="009EDB"/>
            </a:solidFill>
            <a:prstDash val="solid"/>
          </a:ln>
        </p:spPr>
        <p:txBody>
          <a:bodyPr/>
          <a:lstStyle/>
          <a:p>
            <a:endParaRPr lang="en-IN"/>
          </a:p>
        </p:txBody>
      </p:sp>
      <p:sp>
        <p:nvSpPr>
          <p:cNvPr id="3" name="Text 1"/>
          <p:cNvSpPr/>
          <p:nvPr/>
        </p:nvSpPr>
        <p:spPr>
          <a:xfrm>
            <a:off x="320040" y="128016"/>
            <a:ext cx="5943600" cy="256032"/>
          </a:xfrm>
          <a:prstGeom prst="rect">
            <a:avLst/>
          </a:prstGeom>
          <a:noFill/>
          <a:ln/>
        </p:spPr>
        <p:txBody>
          <a:bodyPr wrap="square" lIns="0" tIns="0" rIns="0" bIns="0" rtlCol="0" anchor="ctr"/>
          <a:lstStyle/>
          <a:p>
            <a:pPr marL="0" indent="0">
              <a:buNone/>
            </a:pPr>
            <a:r>
              <a:rPr lang="en-US" sz="900" b="1" kern="0" spc="300" dirty="0">
                <a:solidFill>
                  <a:srgbClr val="009EDB"/>
                </a:solidFill>
                <a:latin typeface="Arial" pitchFamily="34" charset="0"/>
                <a:ea typeface="Arial" pitchFamily="34" charset="-122"/>
                <a:cs typeface="Arial" pitchFamily="34" charset="-120"/>
              </a:rPr>
              <a:t>POLICY RECOMMENDATIONS</a:t>
            </a:r>
            <a:endParaRPr lang="en-US" sz="900" dirty="0"/>
          </a:p>
        </p:txBody>
      </p:sp>
      <p:sp>
        <p:nvSpPr>
          <p:cNvPr id="5" name="Text 2"/>
          <p:cNvSpPr/>
          <p:nvPr/>
        </p:nvSpPr>
        <p:spPr>
          <a:xfrm>
            <a:off x="256032" y="475488"/>
            <a:ext cx="8631936" cy="420624"/>
          </a:xfrm>
          <a:prstGeom prst="rect">
            <a:avLst/>
          </a:prstGeom>
          <a:noFill/>
          <a:ln/>
        </p:spPr>
        <p:txBody>
          <a:bodyPr wrap="square" lIns="0" tIns="0" rIns="0" bIns="0" rtlCol="0" anchor="ctr"/>
          <a:lstStyle/>
          <a:p>
            <a:pPr marL="0" indent="0">
              <a:buNone/>
            </a:pPr>
            <a:r>
              <a:rPr lang="en-US" sz="2200" b="1" dirty="0">
                <a:solidFill>
                  <a:srgbClr val="0D3D60"/>
                </a:solidFill>
                <a:latin typeface="Arial" pitchFamily="34" charset="0"/>
                <a:ea typeface="Arial" pitchFamily="34" charset="-122"/>
                <a:cs typeface="Arial" pitchFamily="34" charset="-120"/>
              </a:rPr>
              <a:t>Five Principles for Trustworthy AI Deployment at Scale</a:t>
            </a:r>
            <a:endParaRPr lang="en-US" sz="2200" dirty="0"/>
          </a:p>
        </p:txBody>
      </p:sp>
      <p:sp>
        <p:nvSpPr>
          <p:cNvPr id="6" name="Text 3"/>
          <p:cNvSpPr/>
          <p:nvPr/>
        </p:nvSpPr>
        <p:spPr>
          <a:xfrm>
            <a:off x="256032" y="877824"/>
            <a:ext cx="8631936" cy="274320"/>
          </a:xfrm>
          <a:prstGeom prst="rect">
            <a:avLst/>
          </a:prstGeom>
          <a:noFill/>
          <a:ln/>
        </p:spPr>
        <p:txBody>
          <a:bodyPr wrap="square" lIns="0" tIns="0" rIns="0" bIns="0" rtlCol="0" anchor="ctr"/>
          <a:lstStyle/>
          <a:p>
            <a:pPr marL="0" indent="0">
              <a:buNone/>
            </a:pPr>
            <a:r>
              <a:rPr lang="en-US" sz="1200" i="1" dirty="0">
                <a:solidFill>
                  <a:srgbClr val="3D5A73"/>
                </a:solidFill>
                <a:latin typeface="Arial" pitchFamily="34" charset="0"/>
                <a:ea typeface="Arial" pitchFamily="34" charset="-122"/>
                <a:cs typeface="Arial" pitchFamily="34" charset="-120"/>
              </a:rPr>
              <a:t>Grounded in longitudinal behavioral evidence — each linked to a finding in this study.</a:t>
            </a:r>
            <a:endParaRPr lang="en-US" sz="1200" dirty="0"/>
          </a:p>
        </p:txBody>
      </p:sp>
      <p:sp>
        <p:nvSpPr>
          <p:cNvPr id="7" name="Shape 4"/>
          <p:cNvSpPr/>
          <p:nvPr/>
        </p:nvSpPr>
        <p:spPr>
          <a:xfrm>
            <a:off x="256032" y="1261872"/>
            <a:ext cx="8631936" cy="658368"/>
          </a:xfrm>
          <a:prstGeom prst="rect">
            <a:avLst/>
          </a:prstGeom>
          <a:solidFill>
            <a:srgbClr val="EEF4FB"/>
          </a:solidFill>
          <a:ln w="6350">
            <a:solidFill>
              <a:srgbClr val="C8DFF0"/>
            </a:solidFill>
            <a:prstDash val="solid"/>
          </a:ln>
        </p:spPr>
        <p:txBody>
          <a:bodyPr/>
          <a:lstStyle/>
          <a:p>
            <a:endParaRPr lang="en-IN"/>
          </a:p>
        </p:txBody>
      </p:sp>
      <p:sp>
        <p:nvSpPr>
          <p:cNvPr id="8" name="Shape 5"/>
          <p:cNvSpPr/>
          <p:nvPr/>
        </p:nvSpPr>
        <p:spPr>
          <a:xfrm>
            <a:off x="256032" y="1261872"/>
            <a:ext cx="438912" cy="658368"/>
          </a:xfrm>
          <a:prstGeom prst="rect">
            <a:avLst/>
          </a:prstGeom>
          <a:solidFill>
            <a:srgbClr val="009EDB"/>
          </a:solidFill>
          <a:ln w="12700">
            <a:solidFill>
              <a:srgbClr val="009EDB"/>
            </a:solidFill>
            <a:prstDash val="solid"/>
          </a:ln>
        </p:spPr>
        <p:txBody>
          <a:bodyPr/>
          <a:lstStyle/>
          <a:p>
            <a:endParaRPr lang="en-IN"/>
          </a:p>
        </p:txBody>
      </p:sp>
      <p:sp>
        <p:nvSpPr>
          <p:cNvPr id="9" name="Text 6"/>
          <p:cNvSpPr/>
          <p:nvPr/>
        </p:nvSpPr>
        <p:spPr>
          <a:xfrm>
            <a:off x="256032" y="1261872"/>
            <a:ext cx="438912" cy="658368"/>
          </a:xfrm>
          <a:prstGeom prst="rect">
            <a:avLst/>
          </a:prstGeom>
          <a:noFill/>
          <a:ln/>
        </p:spPr>
        <p:txBody>
          <a:bodyPr wrap="square" lIns="0" tIns="0" rIns="0" bIns="0"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01</a:t>
            </a:r>
            <a:endParaRPr lang="en-US" sz="1400" dirty="0"/>
          </a:p>
        </p:txBody>
      </p:sp>
      <p:pic>
        <p:nvPicPr>
          <p:cNvPr id="10" name="Image 1" descr="preencoded.png"/>
          <p:cNvPicPr>
            <a:picLocks noChangeAspect="1"/>
          </p:cNvPicPr>
          <p:nvPr/>
        </p:nvPicPr>
        <p:blipFill>
          <a:blip r:embed="rId3"/>
          <a:stretch>
            <a:fillRect/>
          </a:stretch>
        </p:blipFill>
        <p:spPr>
          <a:xfrm>
            <a:off x="786384" y="1453896"/>
            <a:ext cx="237744" cy="237744"/>
          </a:xfrm>
          <a:prstGeom prst="rect">
            <a:avLst/>
          </a:prstGeom>
        </p:spPr>
      </p:pic>
      <p:sp>
        <p:nvSpPr>
          <p:cNvPr id="11" name="Text 7"/>
          <p:cNvSpPr/>
          <p:nvPr/>
        </p:nvSpPr>
        <p:spPr>
          <a:xfrm>
            <a:off x="1115568" y="1316736"/>
            <a:ext cx="2926080"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Mandate Human Oversight Architecturally</a:t>
            </a:r>
            <a:endParaRPr lang="en-US" sz="1100" dirty="0"/>
          </a:p>
        </p:txBody>
      </p:sp>
      <p:sp>
        <p:nvSpPr>
          <p:cNvPr id="12" name="Text 8"/>
          <p:cNvSpPr/>
          <p:nvPr/>
        </p:nvSpPr>
        <p:spPr>
          <a:xfrm>
            <a:off x="1115568" y="1591056"/>
            <a:ext cx="7635240" cy="256032"/>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Embed review, escalation, and role bounding into deployment design — not as audit, but as structure. Finding: governance architecture prevented algorithm aversion across both phases.</a:t>
            </a:r>
            <a:endParaRPr lang="en-US" sz="950" dirty="0"/>
          </a:p>
        </p:txBody>
      </p:sp>
      <p:sp>
        <p:nvSpPr>
          <p:cNvPr id="13" name="Shape 9"/>
          <p:cNvSpPr/>
          <p:nvPr/>
        </p:nvSpPr>
        <p:spPr>
          <a:xfrm>
            <a:off x="256032" y="1984248"/>
            <a:ext cx="8631936" cy="658368"/>
          </a:xfrm>
          <a:prstGeom prst="rect">
            <a:avLst/>
          </a:prstGeom>
          <a:solidFill>
            <a:srgbClr val="FFFFFF"/>
          </a:solidFill>
          <a:ln w="6350">
            <a:solidFill>
              <a:srgbClr val="C8DFF0"/>
            </a:solidFill>
            <a:prstDash val="solid"/>
          </a:ln>
        </p:spPr>
        <p:txBody>
          <a:bodyPr/>
          <a:lstStyle/>
          <a:p>
            <a:endParaRPr lang="en-IN"/>
          </a:p>
        </p:txBody>
      </p:sp>
      <p:sp>
        <p:nvSpPr>
          <p:cNvPr id="14" name="Shape 10"/>
          <p:cNvSpPr/>
          <p:nvPr/>
        </p:nvSpPr>
        <p:spPr>
          <a:xfrm>
            <a:off x="256032" y="1984248"/>
            <a:ext cx="438912" cy="658368"/>
          </a:xfrm>
          <a:prstGeom prst="rect">
            <a:avLst/>
          </a:prstGeom>
          <a:solidFill>
            <a:srgbClr val="0D3D60"/>
          </a:solidFill>
          <a:ln w="12700">
            <a:solidFill>
              <a:srgbClr val="0D3D60"/>
            </a:solidFill>
            <a:prstDash val="solid"/>
          </a:ln>
        </p:spPr>
        <p:txBody>
          <a:bodyPr/>
          <a:lstStyle/>
          <a:p>
            <a:endParaRPr lang="en-IN"/>
          </a:p>
        </p:txBody>
      </p:sp>
      <p:sp>
        <p:nvSpPr>
          <p:cNvPr id="15" name="Text 11"/>
          <p:cNvSpPr/>
          <p:nvPr/>
        </p:nvSpPr>
        <p:spPr>
          <a:xfrm>
            <a:off x="256032" y="1984248"/>
            <a:ext cx="438912" cy="658368"/>
          </a:xfrm>
          <a:prstGeom prst="rect">
            <a:avLst/>
          </a:prstGeom>
          <a:noFill/>
          <a:ln/>
        </p:spPr>
        <p:txBody>
          <a:bodyPr wrap="square" lIns="0" tIns="0" rIns="0" bIns="0"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02</a:t>
            </a:r>
            <a:endParaRPr lang="en-US" sz="1400" dirty="0"/>
          </a:p>
        </p:txBody>
      </p:sp>
      <p:pic>
        <p:nvPicPr>
          <p:cNvPr id="16" name="Image 2" descr="preencoded.png"/>
          <p:cNvPicPr>
            <a:picLocks noChangeAspect="1"/>
          </p:cNvPicPr>
          <p:nvPr/>
        </p:nvPicPr>
        <p:blipFill>
          <a:blip r:embed="rId4"/>
          <a:stretch>
            <a:fillRect/>
          </a:stretch>
        </p:blipFill>
        <p:spPr>
          <a:xfrm>
            <a:off x="786384" y="2176272"/>
            <a:ext cx="237744" cy="237744"/>
          </a:xfrm>
          <a:prstGeom prst="rect">
            <a:avLst/>
          </a:prstGeom>
        </p:spPr>
      </p:pic>
      <p:sp>
        <p:nvSpPr>
          <p:cNvPr id="17" name="Text 12"/>
          <p:cNvSpPr/>
          <p:nvPr/>
        </p:nvSpPr>
        <p:spPr>
          <a:xfrm>
            <a:off x="1115568" y="2039112"/>
            <a:ext cx="2926080"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Measure Trust &amp; Efficiency — Not Just Completion</a:t>
            </a:r>
            <a:endParaRPr lang="en-US" sz="1100" dirty="0"/>
          </a:p>
        </p:txBody>
      </p:sp>
      <p:sp>
        <p:nvSpPr>
          <p:cNvPr id="18" name="Text 13"/>
          <p:cNvSpPr/>
          <p:nvPr/>
        </p:nvSpPr>
        <p:spPr>
          <a:xfrm>
            <a:off x="1115568" y="2313432"/>
            <a:ext cx="7635240" cy="256032"/>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Completion rates alone are insufficient. Track assessment quality and time-on-task to distinguish mastery from compliance. Finding: completion fell 13% while quality rose +4.26 pts.</a:t>
            </a:r>
            <a:endParaRPr lang="en-US" sz="950" dirty="0"/>
          </a:p>
        </p:txBody>
      </p:sp>
      <p:sp>
        <p:nvSpPr>
          <p:cNvPr id="19" name="Shape 14"/>
          <p:cNvSpPr/>
          <p:nvPr/>
        </p:nvSpPr>
        <p:spPr>
          <a:xfrm>
            <a:off x="256032" y="2706624"/>
            <a:ext cx="8631936" cy="658368"/>
          </a:xfrm>
          <a:prstGeom prst="rect">
            <a:avLst/>
          </a:prstGeom>
          <a:solidFill>
            <a:srgbClr val="EEF4FB"/>
          </a:solidFill>
          <a:ln w="6350">
            <a:solidFill>
              <a:srgbClr val="C8DFF0"/>
            </a:solidFill>
            <a:prstDash val="solid"/>
          </a:ln>
        </p:spPr>
        <p:txBody>
          <a:bodyPr/>
          <a:lstStyle/>
          <a:p>
            <a:endParaRPr lang="en-IN"/>
          </a:p>
        </p:txBody>
      </p:sp>
      <p:sp>
        <p:nvSpPr>
          <p:cNvPr id="20" name="Shape 15"/>
          <p:cNvSpPr/>
          <p:nvPr/>
        </p:nvSpPr>
        <p:spPr>
          <a:xfrm>
            <a:off x="256032" y="2706624"/>
            <a:ext cx="438912" cy="658368"/>
          </a:xfrm>
          <a:prstGeom prst="rect">
            <a:avLst/>
          </a:prstGeom>
          <a:solidFill>
            <a:srgbClr val="009EDB"/>
          </a:solidFill>
          <a:ln w="12700">
            <a:solidFill>
              <a:srgbClr val="009EDB"/>
            </a:solidFill>
            <a:prstDash val="solid"/>
          </a:ln>
        </p:spPr>
        <p:txBody>
          <a:bodyPr/>
          <a:lstStyle/>
          <a:p>
            <a:endParaRPr lang="en-IN"/>
          </a:p>
        </p:txBody>
      </p:sp>
      <p:sp>
        <p:nvSpPr>
          <p:cNvPr id="21" name="Text 16"/>
          <p:cNvSpPr/>
          <p:nvPr/>
        </p:nvSpPr>
        <p:spPr>
          <a:xfrm>
            <a:off x="256032" y="2706624"/>
            <a:ext cx="438912" cy="658368"/>
          </a:xfrm>
          <a:prstGeom prst="rect">
            <a:avLst/>
          </a:prstGeom>
          <a:noFill/>
          <a:ln/>
        </p:spPr>
        <p:txBody>
          <a:bodyPr wrap="square" lIns="0" tIns="0" rIns="0" bIns="0"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03</a:t>
            </a:r>
            <a:endParaRPr lang="en-US" sz="1400" dirty="0"/>
          </a:p>
        </p:txBody>
      </p:sp>
      <p:pic>
        <p:nvPicPr>
          <p:cNvPr id="22" name="Image 3" descr="preencoded.png"/>
          <p:cNvPicPr>
            <a:picLocks noChangeAspect="1"/>
          </p:cNvPicPr>
          <p:nvPr/>
        </p:nvPicPr>
        <p:blipFill>
          <a:blip r:embed="rId5"/>
          <a:stretch>
            <a:fillRect/>
          </a:stretch>
        </p:blipFill>
        <p:spPr>
          <a:xfrm>
            <a:off x="786384" y="2898648"/>
            <a:ext cx="237744" cy="237744"/>
          </a:xfrm>
          <a:prstGeom prst="rect">
            <a:avLst/>
          </a:prstGeom>
        </p:spPr>
      </p:pic>
      <p:sp>
        <p:nvSpPr>
          <p:cNvPr id="23" name="Text 17"/>
          <p:cNvSpPr/>
          <p:nvPr/>
        </p:nvSpPr>
        <p:spPr>
          <a:xfrm>
            <a:off x="1115568" y="2761488"/>
            <a:ext cx="2926080"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Include Frontline Workers in Governance Design</a:t>
            </a:r>
            <a:endParaRPr lang="en-US" sz="1100" dirty="0"/>
          </a:p>
        </p:txBody>
      </p:sp>
      <p:sp>
        <p:nvSpPr>
          <p:cNvPr id="24" name="Text 18"/>
          <p:cNvSpPr/>
          <p:nvPr/>
        </p:nvSpPr>
        <p:spPr>
          <a:xfrm>
            <a:off x="1115568" y="3035808"/>
            <a:ext cx="7635240" cy="256032"/>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Frontline learners are stakeholders, not end-users. Agency over pacing and escalation rights sustained engagement without aversion. This is structural trust-building, not soft policy.</a:t>
            </a:r>
            <a:endParaRPr lang="en-US" sz="950" dirty="0"/>
          </a:p>
        </p:txBody>
      </p:sp>
      <p:sp>
        <p:nvSpPr>
          <p:cNvPr id="25" name="Shape 19"/>
          <p:cNvSpPr/>
          <p:nvPr/>
        </p:nvSpPr>
        <p:spPr>
          <a:xfrm>
            <a:off x="256032" y="3429000"/>
            <a:ext cx="8631936" cy="658368"/>
          </a:xfrm>
          <a:prstGeom prst="rect">
            <a:avLst/>
          </a:prstGeom>
          <a:solidFill>
            <a:srgbClr val="FFFFFF"/>
          </a:solidFill>
          <a:ln w="6350">
            <a:solidFill>
              <a:srgbClr val="C8DFF0"/>
            </a:solidFill>
            <a:prstDash val="solid"/>
          </a:ln>
        </p:spPr>
        <p:txBody>
          <a:bodyPr/>
          <a:lstStyle/>
          <a:p>
            <a:endParaRPr lang="en-IN"/>
          </a:p>
        </p:txBody>
      </p:sp>
      <p:sp>
        <p:nvSpPr>
          <p:cNvPr id="26" name="Shape 20"/>
          <p:cNvSpPr/>
          <p:nvPr/>
        </p:nvSpPr>
        <p:spPr>
          <a:xfrm>
            <a:off x="256032" y="3429000"/>
            <a:ext cx="438912" cy="658368"/>
          </a:xfrm>
          <a:prstGeom prst="rect">
            <a:avLst/>
          </a:prstGeom>
          <a:solidFill>
            <a:srgbClr val="0D3D60"/>
          </a:solidFill>
          <a:ln w="12700">
            <a:solidFill>
              <a:srgbClr val="0D3D60"/>
            </a:solidFill>
            <a:prstDash val="solid"/>
          </a:ln>
        </p:spPr>
        <p:txBody>
          <a:bodyPr/>
          <a:lstStyle/>
          <a:p>
            <a:endParaRPr lang="en-IN"/>
          </a:p>
        </p:txBody>
      </p:sp>
      <p:sp>
        <p:nvSpPr>
          <p:cNvPr id="27" name="Text 21"/>
          <p:cNvSpPr/>
          <p:nvPr/>
        </p:nvSpPr>
        <p:spPr>
          <a:xfrm>
            <a:off x="256032" y="3429000"/>
            <a:ext cx="438912" cy="658368"/>
          </a:xfrm>
          <a:prstGeom prst="rect">
            <a:avLst/>
          </a:prstGeom>
          <a:noFill/>
          <a:ln/>
        </p:spPr>
        <p:txBody>
          <a:bodyPr wrap="square" lIns="0" tIns="0" rIns="0" bIns="0"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04</a:t>
            </a:r>
            <a:endParaRPr lang="en-US" sz="1400" dirty="0"/>
          </a:p>
        </p:txBody>
      </p:sp>
      <p:pic>
        <p:nvPicPr>
          <p:cNvPr id="28" name="Image 4" descr="preencoded.png"/>
          <p:cNvPicPr>
            <a:picLocks noChangeAspect="1"/>
          </p:cNvPicPr>
          <p:nvPr/>
        </p:nvPicPr>
        <p:blipFill>
          <a:blip r:embed="rId6"/>
          <a:stretch>
            <a:fillRect/>
          </a:stretch>
        </p:blipFill>
        <p:spPr>
          <a:xfrm>
            <a:off x="786384" y="3621024"/>
            <a:ext cx="237744" cy="237744"/>
          </a:xfrm>
          <a:prstGeom prst="rect">
            <a:avLst/>
          </a:prstGeom>
        </p:spPr>
      </p:pic>
      <p:sp>
        <p:nvSpPr>
          <p:cNvPr id="29" name="Text 22"/>
          <p:cNvSpPr/>
          <p:nvPr/>
        </p:nvSpPr>
        <p:spPr>
          <a:xfrm>
            <a:off x="1115568" y="3483864"/>
            <a:ext cx="2926080"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Apply Constrained Agency as a Design Principle</a:t>
            </a:r>
            <a:endParaRPr lang="en-US" sz="1100" dirty="0"/>
          </a:p>
        </p:txBody>
      </p:sp>
      <p:sp>
        <p:nvSpPr>
          <p:cNvPr id="30" name="Text 23"/>
          <p:cNvSpPr/>
          <p:nvPr/>
        </p:nvSpPr>
        <p:spPr>
          <a:xfrm>
            <a:off x="1115568" y="3758184"/>
            <a:ext cx="7635240" cy="256032"/>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Restrict AI authority to specific, low-stakes task functions. Higher-order decisions must remain human-held. Role bounding is the difference between assistive scaffolding and threatening automation.</a:t>
            </a:r>
            <a:endParaRPr lang="en-US" sz="950" dirty="0"/>
          </a:p>
        </p:txBody>
      </p:sp>
      <p:sp>
        <p:nvSpPr>
          <p:cNvPr id="31" name="Shape 24"/>
          <p:cNvSpPr/>
          <p:nvPr/>
        </p:nvSpPr>
        <p:spPr>
          <a:xfrm>
            <a:off x="256032" y="4151376"/>
            <a:ext cx="8631936" cy="658368"/>
          </a:xfrm>
          <a:prstGeom prst="rect">
            <a:avLst/>
          </a:prstGeom>
          <a:solidFill>
            <a:srgbClr val="EEF4FB"/>
          </a:solidFill>
          <a:ln w="6350">
            <a:solidFill>
              <a:srgbClr val="C8DFF0"/>
            </a:solidFill>
            <a:prstDash val="solid"/>
          </a:ln>
        </p:spPr>
        <p:txBody>
          <a:bodyPr/>
          <a:lstStyle/>
          <a:p>
            <a:endParaRPr lang="en-IN"/>
          </a:p>
        </p:txBody>
      </p:sp>
      <p:sp>
        <p:nvSpPr>
          <p:cNvPr id="32" name="Shape 25"/>
          <p:cNvSpPr/>
          <p:nvPr/>
        </p:nvSpPr>
        <p:spPr>
          <a:xfrm>
            <a:off x="256032" y="4151376"/>
            <a:ext cx="438912" cy="658368"/>
          </a:xfrm>
          <a:prstGeom prst="rect">
            <a:avLst/>
          </a:prstGeom>
          <a:solidFill>
            <a:srgbClr val="009EDB"/>
          </a:solidFill>
          <a:ln w="12700">
            <a:solidFill>
              <a:srgbClr val="009EDB"/>
            </a:solidFill>
            <a:prstDash val="solid"/>
          </a:ln>
        </p:spPr>
        <p:txBody>
          <a:bodyPr/>
          <a:lstStyle/>
          <a:p>
            <a:endParaRPr lang="en-IN"/>
          </a:p>
        </p:txBody>
      </p:sp>
      <p:sp>
        <p:nvSpPr>
          <p:cNvPr id="33" name="Text 26"/>
          <p:cNvSpPr/>
          <p:nvPr/>
        </p:nvSpPr>
        <p:spPr>
          <a:xfrm>
            <a:off x="256032" y="4151376"/>
            <a:ext cx="438912" cy="658368"/>
          </a:xfrm>
          <a:prstGeom prst="rect">
            <a:avLst/>
          </a:prstGeom>
          <a:noFill/>
          <a:ln/>
        </p:spPr>
        <p:txBody>
          <a:bodyPr wrap="square" lIns="0" tIns="0" rIns="0" bIns="0" rtlCol="0" anchor="ctr"/>
          <a:lstStyle/>
          <a:p>
            <a:pPr marL="0" indent="0" algn="ctr">
              <a:buNone/>
            </a:pPr>
            <a:r>
              <a:rPr lang="en-US" sz="1400" b="1" dirty="0">
                <a:solidFill>
                  <a:srgbClr val="FFFFFF"/>
                </a:solidFill>
                <a:latin typeface="Arial" pitchFamily="34" charset="0"/>
                <a:ea typeface="Arial" pitchFamily="34" charset="-122"/>
                <a:cs typeface="Arial" pitchFamily="34" charset="-120"/>
              </a:rPr>
              <a:t>05</a:t>
            </a:r>
            <a:endParaRPr lang="en-US" sz="1400" dirty="0"/>
          </a:p>
        </p:txBody>
      </p:sp>
      <p:pic>
        <p:nvPicPr>
          <p:cNvPr id="34" name="Image 5" descr="preencoded.png"/>
          <p:cNvPicPr>
            <a:picLocks noChangeAspect="1"/>
          </p:cNvPicPr>
          <p:nvPr/>
        </p:nvPicPr>
        <p:blipFill>
          <a:blip r:embed="rId7"/>
          <a:stretch>
            <a:fillRect/>
          </a:stretch>
        </p:blipFill>
        <p:spPr>
          <a:xfrm>
            <a:off x="786384" y="4343400"/>
            <a:ext cx="237744" cy="237744"/>
          </a:xfrm>
          <a:prstGeom prst="rect">
            <a:avLst/>
          </a:prstGeom>
        </p:spPr>
      </p:pic>
      <p:sp>
        <p:nvSpPr>
          <p:cNvPr id="35" name="Text 27"/>
          <p:cNvSpPr/>
          <p:nvPr/>
        </p:nvSpPr>
        <p:spPr>
          <a:xfrm>
            <a:off x="1115568" y="4206240"/>
            <a:ext cx="2926080" cy="256032"/>
          </a:xfrm>
          <a:prstGeom prst="rect">
            <a:avLst/>
          </a:prstGeom>
          <a:noFill/>
          <a:ln/>
        </p:spPr>
        <p:txBody>
          <a:bodyPr wrap="square" lIns="0" tIns="0" rIns="0" bIns="0" rtlCol="0" anchor="ctr"/>
          <a:lstStyle/>
          <a:p>
            <a:pPr marL="0" indent="0">
              <a:buNone/>
            </a:pPr>
            <a:r>
              <a:rPr lang="en-US" sz="1100" b="1" dirty="0">
                <a:solidFill>
                  <a:srgbClr val="0D3D60"/>
                </a:solidFill>
                <a:latin typeface="Arial" pitchFamily="34" charset="0"/>
                <a:ea typeface="Arial" pitchFamily="34" charset="-122"/>
                <a:cs typeface="Arial" pitchFamily="34" charset="-120"/>
              </a:rPr>
              <a:t>Treat AI Governance as Operational Practice — Not Policy Document</a:t>
            </a:r>
            <a:endParaRPr lang="en-US" sz="1100" dirty="0"/>
          </a:p>
        </p:txBody>
      </p:sp>
      <p:sp>
        <p:nvSpPr>
          <p:cNvPr id="36" name="Text 28"/>
          <p:cNvSpPr/>
          <p:nvPr/>
        </p:nvSpPr>
        <p:spPr>
          <a:xfrm>
            <a:off x="1115568" y="4480560"/>
            <a:ext cx="7635240" cy="256032"/>
          </a:xfrm>
          <a:prstGeom prst="rect">
            <a:avLst/>
          </a:prstGeom>
          <a:noFill/>
          <a:ln/>
        </p:spPr>
        <p:txBody>
          <a:bodyPr wrap="square" lIns="0" tIns="0" rIns="0" bIns="0" rtlCol="0" anchor="ctr"/>
          <a:lstStyle/>
          <a:p>
            <a:pPr marL="0" indent="0">
              <a:buNone/>
            </a:pPr>
            <a:r>
              <a:rPr lang="en-US" sz="950" dirty="0">
                <a:solidFill>
                  <a:srgbClr val="3D5A73"/>
                </a:solidFill>
                <a:latin typeface="Arial" pitchFamily="34" charset="0"/>
                <a:ea typeface="Arial" pitchFamily="34" charset="-122"/>
                <a:cs typeface="Arial" pitchFamily="34" charset="-120"/>
              </a:rPr>
              <a:t>Governance must live in platform architecture, manager training, data infrastructure, and review cycles. Our pilot-to-scale playbook is replicable in healthcare, retail, manufacturing.</a:t>
            </a:r>
            <a:endParaRPr lang="en-US" sz="950" dirty="0"/>
          </a:p>
        </p:txBody>
      </p:sp>
      <p:sp>
        <p:nvSpPr>
          <p:cNvPr id="37" name="Shape 29"/>
          <p:cNvSpPr/>
          <p:nvPr/>
        </p:nvSpPr>
        <p:spPr>
          <a:xfrm>
            <a:off x="0" y="4951476"/>
            <a:ext cx="9144000" cy="22860"/>
          </a:xfrm>
          <a:prstGeom prst="rect">
            <a:avLst/>
          </a:prstGeom>
          <a:solidFill>
            <a:srgbClr val="C8DFF0"/>
          </a:solidFill>
          <a:ln w="12700">
            <a:solidFill>
              <a:srgbClr val="C8DFF0"/>
            </a:solidFill>
            <a:prstDash val="solid"/>
          </a:ln>
        </p:spPr>
        <p:txBody>
          <a:bodyPr/>
          <a:lstStyle/>
          <a:p>
            <a:endParaRPr lang="en-IN"/>
          </a:p>
        </p:txBody>
      </p:sp>
      <p:sp>
        <p:nvSpPr>
          <p:cNvPr id="38" name="Text 30"/>
          <p:cNvSpPr/>
          <p:nvPr/>
        </p:nvSpPr>
        <p:spPr>
          <a:xfrm>
            <a:off x="320040" y="497890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Recommendations grounded in: Goudhaman, Dahiya &amp; Kumar (2026) · Amershi et al. (2019) · Hemmer et al. (2025) · Baldwin &amp; Ford (1988) · Venkatesh et al. (2003)</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804672"/>
          </a:xfrm>
          <a:prstGeom prst="rect">
            <a:avLst/>
          </a:prstGeom>
          <a:solidFill>
            <a:srgbClr val="0D3D60"/>
          </a:solidFill>
          <a:ln w="12700">
            <a:solidFill>
              <a:srgbClr val="0D3D60"/>
            </a:solidFill>
            <a:prstDash val="solid"/>
          </a:ln>
        </p:spPr>
        <p:txBody>
          <a:bodyPr/>
          <a:lstStyle/>
          <a:p>
            <a:endParaRPr lang="en-IN"/>
          </a:p>
        </p:txBody>
      </p:sp>
      <p:sp>
        <p:nvSpPr>
          <p:cNvPr id="3" name="Shape 1"/>
          <p:cNvSpPr/>
          <p:nvPr/>
        </p:nvSpPr>
        <p:spPr>
          <a:xfrm>
            <a:off x="0" y="804672"/>
            <a:ext cx="9144000" cy="50292"/>
          </a:xfrm>
          <a:prstGeom prst="rect">
            <a:avLst/>
          </a:prstGeom>
          <a:solidFill>
            <a:srgbClr val="009EDB"/>
          </a:solidFill>
          <a:ln w="12700">
            <a:solidFill>
              <a:srgbClr val="009EDB"/>
            </a:solidFill>
            <a:prstDash val="solid"/>
          </a:ln>
        </p:spPr>
        <p:txBody>
          <a:bodyPr/>
          <a:lstStyle/>
          <a:p>
            <a:endParaRPr lang="en-IN"/>
          </a:p>
        </p:txBody>
      </p:sp>
      <p:sp>
        <p:nvSpPr>
          <p:cNvPr id="5" name="Text 2"/>
          <p:cNvSpPr/>
          <p:nvPr/>
        </p:nvSpPr>
        <p:spPr>
          <a:xfrm>
            <a:off x="402336" y="246888"/>
            <a:ext cx="5852160" cy="365760"/>
          </a:xfrm>
          <a:prstGeom prst="rect">
            <a:avLst/>
          </a:prstGeom>
          <a:noFill/>
          <a:ln/>
        </p:spPr>
        <p:txBody>
          <a:bodyPr wrap="square" lIns="0" tIns="0" rIns="0" bIns="0" rtlCol="0" anchor="ctr"/>
          <a:lstStyle/>
          <a:p>
            <a:pPr marL="0" indent="0">
              <a:buNone/>
            </a:pPr>
            <a:r>
              <a:rPr lang="en-US" sz="1100" kern="0" spc="200" dirty="0">
                <a:solidFill>
                  <a:srgbClr val="C8DFF0"/>
                </a:solidFill>
                <a:latin typeface="Arial" pitchFamily="34" charset="0"/>
                <a:ea typeface="Arial" pitchFamily="34" charset="-122"/>
                <a:cs typeface="Arial" pitchFamily="34" charset="-120"/>
              </a:rPr>
              <a:t>Closing Reflection</a:t>
            </a:r>
            <a:endParaRPr lang="en-US" sz="1100" dirty="0"/>
          </a:p>
        </p:txBody>
      </p:sp>
      <p:sp>
        <p:nvSpPr>
          <p:cNvPr id="6" name="Shape 3"/>
          <p:cNvSpPr/>
          <p:nvPr/>
        </p:nvSpPr>
        <p:spPr>
          <a:xfrm>
            <a:off x="347472" y="987552"/>
            <a:ext cx="8449056" cy="1115568"/>
          </a:xfrm>
          <a:prstGeom prst="rect">
            <a:avLst/>
          </a:prstGeom>
          <a:solidFill>
            <a:srgbClr val="EEF4FB"/>
          </a:solidFill>
          <a:ln w="12700">
            <a:solidFill>
              <a:srgbClr val="C8DFF0"/>
            </a:solidFill>
            <a:prstDash val="solid"/>
          </a:ln>
        </p:spPr>
        <p:txBody>
          <a:bodyPr/>
          <a:lstStyle/>
          <a:p>
            <a:endParaRPr lang="en-IN"/>
          </a:p>
        </p:txBody>
      </p:sp>
      <p:sp>
        <p:nvSpPr>
          <p:cNvPr id="7" name="Shape 4"/>
          <p:cNvSpPr/>
          <p:nvPr/>
        </p:nvSpPr>
        <p:spPr>
          <a:xfrm>
            <a:off x="347472" y="987552"/>
            <a:ext cx="54864" cy="1115568"/>
          </a:xfrm>
          <a:prstGeom prst="rect">
            <a:avLst/>
          </a:prstGeom>
          <a:solidFill>
            <a:srgbClr val="009EDB"/>
          </a:solidFill>
          <a:ln w="12700">
            <a:solidFill>
              <a:srgbClr val="009EDB"/>
            </a:solidFill>
            <a:prstDash val="solid"/>
          </a:ln>
        </p:spPr>
        <p:txBody>
          <a:bodyPr/>
          <a:lstStyle/>
          <a:p>
            <a:endParaRPr lang="en-IN"/>
          </a:p>
        </p:txBody>
      </p:sp>
      <p:sp>
        <p:nvSpPr>
          <p:cNvPr id="8" name="Text 5"/>
          <p:cNvSpPr/>
          <p:nvPr/>
        </p:nvSpPr>
        <p:spPr>
          <a:xfrm>
            <a:off x="530352" y="1005840"/>
            <a:ext cx="8138160" cy="1060704"/>
          </a:xfrm>
          <a:prstGeom prst="rect">
            <a:avLst/>
          </a:prstGeom>
          <a:noFill/>
          <a:ln/>
        </p:spPr>
        <p:txBody>
          <a:bodyPr wrap="square" lIns="0" tIns="0" rIns="0" bIns="0" rtlCol="0" anchor="ctr"/>
          <a:lstStyle/>
          <a:p>
            <a:pPr marL="0" indent="0">
              <a:buNone/>
            </a:pPr>
            <a:r>
              <a:rPr lang="en-US" sz="1600" i="1" dirty="0">
                <a:solidFill>
                  <a:srgbClr val="0D3D60"/>
                </a:solidFill>
                <a:latin typeface="Arial" pitchFamily="34" charset="0"/>
                <a:ea typeface="Arial" pitchFamily="34" charset="-122"/>
                <a:cs typeface="Arial" pitchFamily="34" charset="-120"/>
              </a:rPr>
              <a:t>"The future of AI governance will not be decided only in laboratories or policy rooms.</a:t>
            </a:r>
            <a:endParaRPr lang="en-US" sz="1600" dirty="0"/>
          </a:p>
          <a:p>
            <a:pPr marL="0" indent="0">
              <a:buNone/>
            </a:pPr>
            <a:r>
              <a:rPr lang="en-US" sz="1600" i="1" dirty="0">
                <a:solidFill>
                  <a:srgbClr val="0D3D60"/>
                </a:solidFill>
                <a:latin typeface="Arial" pitchFamily="34" charset="0"/>
                <a:ea typeface="Arial" pitchFamily="34" charset="-122"/>
                <a:cs typeface="Arial" pitchFamily="34" charset="-120"/>
              </a:rPr>
              <a:t>It will be decided where people learn, work, struggle, adapt — and choose to trust."</a:t>
            </a:r>
            <a:endParaRPr lang="en-US" sz="1600" dirty="0"/>
          </a:p>
        </p:txBody>
      </p:sp>
      <p:sp>
        <p:nvSpPr>
          <p:cNvPr id="9" name="Text 6"/>
          <p:cNvSpPr/>
          <p:nvPr/>
        </p:nvSpPr>
        <p:spPr>
          <a:xfrm>
            <a:off x="347472" y="2240280"/>
            <a:ext cx="8412480" cy="292608"/>
          </a:xfrm>
          <a:prstGeom prst="rect">
            <a:avLst/>
          </a:prstGeom>
          <a:noFill/>
          <a:ln/>
        </p:spPr>
        <p:txBody>
          <a:bodyPr wrap="square" lIns="0" tIns="0" rIns="0" bIns="0" rtlCol="0" anchor="ctr"/>
          <a:lstStyle/>
          <a:p>
            <a:pPr marL="0" indent="0">
              <a:buNone/>
            </a:pPr>
            <a:r>
              <a:rPr lang="en-US" sz="1200" b="1" dirty="0">
                <a:solidFill>
                  <a:srgbClr val="0D3D60"/>
                </a:solidFill>
                <a:latin typeface="Arial" pitchFamily="34" charset="0"/>
                <a:ea typeface="Arial" pitchFamily="34" charset="-122"/>
                <a:cs typeface="Arial" pitchFamily="34" charset="-120"/>
              </a:rPr>
              <a:t>This Study Demonstrated:</a:t>
            </a:r>
            <a:endParaRPr lang="en-US" sz="1200" dirty="0"/>
          </a:p>
        </p:txBody>
      </p:sp>
      <p:sp>
        <p:nvSpPr>
          <p:cNvPr id="10" name="Shape 7"/>
          <p:cNvSpPr/>
          <p:nvPr/>
        </p:nvSpPr>
        <p:spPr>
          <a:xfrm>
            <a:off x="347472" y="2596896"/>
            <a:ext cx="2697480" cy="987552"/>
          </a:xfrm>
          <a:prstGeom prst="rect">
            <a:avLst/>
          </a:prstGeom>
          <a:solidFill>
            <a:srgbClr val="0D3D60"/>
          </a:solidFill>
          <a:ln w="12700">
            <a:solidFill>
              <a:srgbClr val="0D3D60"/>
            </a:solidFill>
            <a:prstDash val="solid"/>
          </a:ln>
        </p:spPr>
        <p:txBody>
          <a:bodyPr/>
          <a:lstStyle/>
          <a:p>
            <a:endParaRPr lang="en-IN"/>
          </a:p>
        </p:txBody>
      </p:sp>
      <p:sp>
        <p:nvSpPr>
          <p:cNvPr id="11" name="Text 8"/>
          <p:cNvSpPr/>
          <p:nvPr/>
        </p:nvSpPr>
        <p:spPr>
          <a:xfrm>
            <a:off x="347472" y="2615184"/>
            <a:ext cx="2697480" cy="548640"/>
          </a:xfrm>
          <a:prstGeom prst="rect">
            <a:avLst/>
          </a:prstGeom>
          <a:noFill/>
          <a:ln/>
        </p:spPr>
        <p:txBody>
          <a:bodyPr wrap="square" lIns="0" tIns="0" rIns="0" bIns="0" rtlCol="0" anchor="ctr"/>
          <a:lstStyle/>
          <a:p>
            <a:pPr marL="0" indent="0" algn="ctr">
              <a:buNone/>
            </a:pPr>
            <a:r>
              <a:rPr lang="en-US" sz="2800" b="1" dirty="0">
                <a:solidFill>
                  <a:srgbClr val="FFFFFF"/>
                </a:solidFill>
                <a:latin typeface="Arial" pitchFamily="34" charset="0"/>
                <a:ea typeface="Arial" pitchFamily="34" charset="-122"/>
                <a:cs typeface="Arial" pitchFamily="34" charset="-120"/>
              </a:rPr>
              <a:t>86.82%</a:t>
            </a:r>
            <a:endParaRPr lang="en-US" sz="2800" dirty="0"/>
          </a:p>
        </p:txBody>
      </p:sp>
      <p:sp>
        <p:nvSpPr>
          <p:cNvPr id="12" name="Text 9"/>
          <p:cNvSpPr/>
          <p:nvPr/>
        </p:nvSpPr>
        <p:spPr>
          <a:xfrm>
            <a:off x="347472" y="3145536"/>
            <a:ext cx="2697480" cy="402336"/>
          </a:xfrm>
          <a:prstGeom prst="rect">
            <a:avLst/>
          </a:prstGeom>
          <a:noFill/>
          <a:ln/>
        </p:spPr>
        <p:txBody>
          <a:bodyPr wrap="square" lIns="0" tIns="0" rIns="0" bIns="0" rtlCol="0" anchor="ctr"/>
          <a:lstStyle/>
          <a:p>
            <a:pPr marL="0" indent="0" algn="ctr">
              <a:buNone/>
            </a:pPr>
            <a:r>
              <a:rPr lang="en-US" sz="950" dirty="0">
                <a:solidFill>
                  <a:srgbClr val="C8DFF0"/>
                </a:solidFill>
                <a:latin typeface="Arial" pitchFamily="34" charset="0"/>
                <a:ea typeface="Arial" pitchFamily="34" charset="-122"/>
                <a:cs typeface="Arial" pitchFamily="34" charset="-120"/>
              </a:rPr>
              <a:t>Completion at scale</a:t>
            </a:r>
            <a:endParaRPr lang="en-US" sz="950" dirty="0"/>
          </a:p>
          <a:p>
            <a:pPr marL="0" indent="0" algn="ctr">
              <a:buNone/>
            </a:pPr>
            <a:r>
              <a:rPr lang="en-US" sz="950" dirty="0">
                <a:solidFill>
                  <a:srgbClr val="C8DFF0"/>
                </a:solidFill>
                <a:latin typeface="Arial" pitchFamily="34" charset="0"/>
                <a:ea typeface="Arial" pitchFamily="34" charset="-122"/>
                <a:cs typeface="Arial" pitchFamily="34" charset="-120"/>
              </a:rPr>
              <a:t>(above 85% threshold)</a:t>
            </a:r>
            <a:endParaRPr lang="en-US" sz="950" dirty="0"/>
          </a:p>
        </p:txBody>
      </p:sp>
      <p:sp>
        <p:nvSpPr>
          <p:cNvPr id="13" name="Shape 10"/>
          <p:cNvSpPr/>
          <p:nvPr/>
        </p:nvSpPr>
        <p:spPr>
          <a:xfrm>
            <a:off x="3200400" y="2596896"/>
            <a:ext cx="2697480" cy="987552"/>
          </a:xfrm>
          <a:prstGeom prst="rect">
            <a:avLst/>
          </a:prstGeom>
          <a:solidFill>
            <a:srgbClr val="0D3D60"/>
          </a:solidFill>
          <a:ln w="12700">
            <a:solidFill>
              <a:srgbClr val="0D3D60"/>
            </a:solidFill>
            <a:prstDash val="solid"/>
          </a:ln>
        </p:spPr>
        <p:txBody>
          <a:bodyPr/>
          <a:lstStyle/>
          <a:p>
            <a:endParaRPr lang="en-IN"/>
          </a:p>
        </p:txBody>
      </p:sp>
      <p:sp>
        <p:nvSpPr>
          <p:cNvPr id="14" name="Text 11"/>
          <p:cNvSpPr/>
          <p:nvPr/>
        </p:nvSpPr>
        <p:spPr>
          <a:xfrm>
            <a:off x="3200400" y="2615184"/>
            <a:ext cx="2697480" cy="548640"/>
          </a:xfrm>
          <a:prstGeom prst="rect">
            <a:avLst/>
          </a:prstGeom>
          <a:noFill/>
          <a:ln/>
        </p:spPr>
        <p:txBody>
          <a:bodyPr wrap="square" lIns="0" tIns="0" rIns="0" bIns="0" rtlCol="0" anchor="ctr"/>
          <a:lstStyle/>
          <a:p>
            <a:pPr marL="0" indent="0" algn="ctr">
              <a:buNone/>
            </a:pPr>
            <a:r>
              <a:rPr lang="en-US" sz="2800" b="1" dirty="0">
                <a:solidFill>
                  <a:srgbClr val="FFFFFF"/>
                </a:solidFill>
                <a:latin typeface="Arial" pitchFamily="34" charset="0"/>
                <a:ea typeface="Arial" pitchFamily="34" charset="-122"/>
                <a:cs typeface="Arial" pitchFamily="34" charset="-120"/>
              </a:rPr>
              <a:t>+4.26 pts</a:t>
            </a:r>
            <a:endParaRPr lang="en-US" sz="2800" dirty="0"/>
          </a:p>
        </p:txBody>
      </p:sp>
      <p:sp>
        <p:nvSpPr>
          <p:cNvPr id="15" name="Text 12"/>
          <p:cNvSpPr/>
          <p:nvPr/>
        </p:nvSpPr>
        <p:spPr>
          <a:xfrm>
            <a:off x="3200400" y="3145536"/>
            <a:ext cx="2697480" cy="402336"/>
          </a:xfrm>
          <a:prstGeom prst="rect">
            <a:avLst/>
          </a:prstGeom>
          <a:noFill/>
          <a:ln/>
        </p:spPr>
        <p:txBody>
          <a:bodyPr wrap="square" lIns="0" tIns="0" rIns="0" bIns="0" rtlCol="0" anchor="ctr"/>
          <a:lstStyle/>
          <a:p>
            <a:pPr marL="0" indent="0" algn="ctr">
              <a:buNone/>
            </a:pPr>
            <a:r>
              <a:rPr lang="en-US" sz="950" dirty="0">
                <a:solidFill>
                  <a:srgbClr val="C8DFF0"/>
                </a:solidFill>
                <a:latin typeface="Arial" pitchFamily="34" charset="0"/>
                <a:ea typeface="Arial" pitchFamily="34" charset="-122"/>
                <a:cs typeface="Arial" pitchFamily="34" charset="-120"/>
              </a:rPr>
              <a:t>Assessment gain</a:t>
            </a:r>
            <a:endParaRPr lang="en-US" sz="950" dirty="0"/>
          </a:p>
          <a:p>
            <a:pPr marL="0" indent="0" algn="ctr">
              <a:buNone/>
            </a:pPr>
            <a:r>
              <a:rPr lang="en-US" sz="950" dirty="0">
                <a:solidFill>
                  <a:srgbClr val="C8DFF0"/>
                </a:solidFill>
                <a:latin typeface="Arial" pitchFamily="34" charset="0"/>
                <a:ea typeface="Arial" pitchFamily="34" charset="-122"/>
                <a:cs typeface="Arial" pitchFamily="34" charset="-120"/>
              </a:rPr>
              <a:t>(quality improved at scale)</a:t>
            </a:r>
            <a:endParaRPr lang="en-US" sz="950" dirty="0"/>
          </a:p>
        </p:txBody>
      </p:sp>
      <p:sp>
        <p:nvSpPr>
          <p:cNvPr id="16" name="Shape 13"/>
          <p:cNvSpPr/>
          <p:nvPr/>
        </p:nvSpPr>
        <p:spPr>
          <a:xfrm>
            <a:off x="6053328" y="2596896"/>
            <a:ext cx="2697480" cy="987552"/>
          </a:xfrm>
          <a:prstGeom prst="rect">
            <a:avLst/>
          </a:prstGeom>
          <a:solidFill>
            <a:srgbClr val="0D3D60"/>
          </a:solidFill>
          <a:ln w="12700">
            <a:solidFill>
              <a:srgbClr val="0D3D60"/>
            </a:solidFill>
            <a:prstDash val="solid"/>
          </a:ln>
        </p:spPr>
        <p:txBody>
          <a:bodyPr/>
          <a:lstStyle/>
          <a:p>
            <a:endParaRPr lang="en-IN"/>
          </a:p>
        </p:txBody>
      </p:sp>
      <p:sp>
        <p:nvSpPr>
          <p:cNvPr id="17" name="Text 14"/>
          <p:cNvSpPr/>
          <p:nvPr/>
        </p:nvSpPr>
        <p:spPr>
          <a:xfrm>
            <a:off x="6053328" y="2615184"/>
            <a:ext cx="2697480" cy="548640"/>
          </a:xfrm>
          <a:prstGeom prst="rect">
            <a:avLst/>
          </a:prstGeom>
          <a:noFill/>
          <a:ln/>
        </p:spPr>
        <p:txBody>
          <a:bodyPr wrap="square" lIns="0" tIns="0" rIns="0" bIns="0" rtlCol="0" anchor="ctr"/>
          <a:lstStyle/>
          <a:p>
            <a:pPr marL="0" indent="0" algn="ctr">
              <a:buNone/>
            </a:pPr>
            <a:r>
              <a:rPr lang="en-US" sz="2800" b="1" dirty="0">
                <a:solidFill>
                  <a:srgbClr val="FFFFFF"/>
                </a:solidFill>
                <a:latin typeface="Arial" pitchFamily="34" charset="0"/>
                <a:ea typeface="Arial" pitchFamily="34" charset="-122"/>
                <a:cs typeface="Arial" pitchFamily="34" charset="-120"/>
              </a:rPr>
              <a:t>−57%</a:t>
            </a:r>
            <a:endParaRPr lang="en-US" sz="2800" dirty="0"/>
          </a:p>
        </p:txBody>
      </p:sp>
      <p:sp>
        <p:nvSpPr>
          <p:cNvPr id="18" name="Text 15"/>
          <p:cNvSpPr/>
          <p:nvPr/>
        </p:nvSpPr>
        <p:spPr>
          <a:xfrm>
            <a:off x="6053328" y="3145536"/>
            <a:ext cx="2697480" cy="402336"/>
          </a:xfrm>
          <a:prstGeom prst="rect">
            <a:avLst/>
          </a:prstGeom>
          <a:noFill/>
          <a:ln/>
        </p:spPr>
        <p:txBody>
          <a:bodyPr wrap="square" lIns="0" tIns="0" rIns="0" bIns="0" rtlCol="0" anchor="ctr"/>
          <a:lstStyle/>
          <a:p>
            <a:pPr marL="0" indent="0" algn="ctr">
              <a:buNone/>
            </a:pPr>
            <a:r>
              <a:rPr lang="en-US" sz="950" dirty="0">
                <a:solidFill>
                  <a:srgbClr val="C8DFF0"/>
                </a:solidFill>
                <a:latin typeface="Arial" pitchFamily="34" charset="0"/>
                <a:ea typeface="Arial" pitchFamily="34" charset="-122"/>
                <a:cs typeface="Arial" pitchFamily="34" charset="-120"/>
              </a:rPr>
              <a:t>Time-on-task reduction</a:t>
            </a:r>
            <a:endParaRPr lang="en-US" sz="950" dirty="0"/>
          </a:p>
          <a:p>
            <a:pPr marL="0" indent="0" algn="ctr">
              <a:buNone/>
            </a:pPr>
            <a:r>
              <a:rPr lang="en-US" sz="950" dirty="0">
                <a:solidFill>
                  <a:srgbClr val="C8DFF0"/>
                </a:solidFill>
                <a:latin typeface="Arial" pitchFamily="34" charset="0"/>
                <a:ea typeface="Arial" pitchFamily="34" charset="-122"/>
                <a:cs typeface="Arial" pitchFamily="34" charset="-120"/>
              </a:rPr>
              <a:t>(accelerated consolidation)</a:t>
            </a:r>
            <a:endParaRPr lang="en-US" sz="950" dirty="0"/>
          </a:p>
        </p:txBody>
      </p:sp>
      <p:sp>
        <p:nvSpPr>
          <p:cNvPr id="19" name="Text 16"/>
          <p:cNvSpPr/>
          <p:nvPr/>
        </p:nvSpPr>
        <p:spPr>
          <a:xfrm>
            <a:off x="347472" y="3639312"/>
            <a:ext cx="8449056" cy="201168"/>
          </a:xfrm>
          <a:prstGeom prst="rect">
            <a:avLst/>
          </a:prstGeom>
          <a:noFill/>
          <a:ln/>
        </p:spPr>
        <p:txBody>
          <a:bodyPr wrap="square" lIns="0" tIns="0" rIns="0" bIns="0" rtlCol="0" anchor="ctr"/>
          <a:lstStyle/>
          <a:p>
            <a:pPr marL="0" indent="0" algn="ctr">
              <a:buNone/>
            </a:pPr>
            <a:r>
              <a:rPr lang="en-US" sz="800" i="1" dirty="0">
                <a:solidFill>
                  <a:srgbClr val="6B8299"/>
                </a:solidFill>
                <a:latin typeface="Arial" pitchFamily="34" charset="0"/>
                <a:ea typeface="Arial" pitchFamily="34" charset="-122"/>
                <a:cs typeface="Arial" pitchFamily="34" charset="-120"/>
              </a:rPr>
              <a:t>Source: Goudhaman, Dahiya &amp; Kumar (2026) CERE 2026 · IIM Indore · Paper ID 41 · SafetyCulture behavioral logs 2024–2025</a:t>
            </a:r>
            <a:endParaRPr lang="en-US" sz="800" dirty="0"/>
          </a:p>
        </p:txBody>
      </p:sp>
      <p:sp>
        <p:nvSpPr>
          <p:cNvPr id="20" name="Shape 17"/>
          <p:cNvSpPr/>
          <p:nvPr/>
        </p:nvSpPr>
        <p:spPr>
          <a:xfrm>
            <a:off x="347472" y="3913632"/>
            <a:ext cx="8449056" cy="868680"/>
          </a:xfrm>
          <a:prstGeom prst="rect">
            <a:avLst/>
          </a:prstGeom>
          <a:solidFill>
            <a:srgbClr val="FFFFFF"/>
          </a:solidFill>
          <a:ln w="19050">
            <a:solidFill>
              <a:srgbClr val="009EDB"/>
            </a:solidFill>
            <a:prstDash val="solid"/>
          </a:ln>
        </p:spPr>
        <p:txBody>
          <a:bodyPr/>
          <a:lstStyle/>
          <a:p>
            <a:endParaRPr lang="en-IN"/>
          </a:p>
        </p:txBody>
      </p:sp>
      <p:sp>
        <p:nvSpPr>
          <p:cNvPr id="21" name="Text 18"/>
          <p:cNvSpPr/>
          <p:nvPr/>
        </p:nvSpPr>
        <p:spPr>
          <a:xfrm>
            <a:off x="347472" y="3913632"/>
            <a:ext cx="8449056" cy="868680"/>
          </a:xfrm>
          <a:prstGeom prst="rect">
            <a:avLst/>
          </a:prstGeom>
          <a:noFill/>
          <a:ln/>
        </p:spPr>
        <p:txBody>
          <a:bodyPr wrap="square" lIns="0" tIns="0" rIns="0" bIns="0" rtlCol="0" anchor="ctr"/>
          <a:lstStyle/>
          <a:p>
            <a:pPr marL="0" indent="0" algn="ctr">
              <a:buNone/>
            </a:pPr>
            <a:r>
              <a:rPr lang="en-US" sz="1600" dirty="0">
                <a:solidFill>
                  <a:srgbClr val="0D3D60"/>
                </a:solidFill>
                <a:latin typeface="Arial" pitchFamily="34" charset="0"/>
                <a:ea typeface="Arial" pitchFamily="34" charset="-122"/>
                <a:cs typeface="Arial" pitchFamily="34" charset="-120"/>
              </a:rPr>
              <a:t>Trustworthy AI is not built through automation alone.</a:t>
            </a:r>
            <a:endParaRPr lang="en-US" sz="1600" dirty="0"/>
          </a:p>
          <a:p>
            <a:pPr marL="0" indent="0" algn="ctr">
              <a:buNone/>
            </a:pPr>
            <a:r>
              <a:rPr lang="en-US" sz="1600" dirty="0">
                <a:solidFill>
                  <a:srgbClr val="0D3D60"/>
                </a:solidFill>
                <a:latin typeface="Arial" pitchFamily="34" charset="0"/>
                <a:ea typeface="Arial" pitchFamily="34" charset="-122"/>
                <a:cs typeface="Arial" pitchFamily="34" charset="-120"/>
              </a:rPr>
              <a:t>It is built through human dignity, constrained design, oversight, and inclusion.</a:t>
            </a:r>
            <a:endParaRPr lang="en-US" sz="1600" dirty="0"/>
          </a:p>
        </p:txBody>
      </p:sp>
      <p:sp>
        <p:nvSpPr>
          <p:cNvPr id="22" name="Shape 19"/>
          <p:cNvSpPr/>
          <p:nvPr/>
        </p:nvSpPr>
        <p:spPr>
          <a:xfrm>
            <a:off x="0" y="4951476"/>
            <a:ext cx="9144000" cy="22860"/>
          </a:xfrm>
          <a:prstGeom prst="rect">
            <a:avLst/>
          </a:prstGeom>
          <a:solidFill>
            <a:srgbClr val="C8DFF0"/>
          </a:solidFill>
          <a:ln w="12700">
            <a:solidFill>
              <a:srgbClr val="C8DFF0"/>
            </a:solidFill>
            <a:prstDash val="solid"/>
          </a:ln>
        </p:spPr>
        <p:txBody>
          <a:bodyPr/>
          <a:lstStyle/>
          <a:p>
            <a:endParaRPr lang="en-IN"/>
          </a:p>
        </p:txBody>
      </p:sp>
      <p:sp>
        <p:nvSpPr>
          <p:cNvPr id="23" name="Text 20"/>
          <p:cNvSpPr/>
          <p:nvPr/>
        </p:nvSpPr>
        <p:spPr>
          <a:xfrm>
            <a:off x="320040" y="4978908"/>
            <a:ext cx="8503920" cy="164592"/>
          </a:xfrm>
          <a:prstGeom prst="rect">
            <a:avLst/>
          </a:prstGeom>
          <a:noFill/>
          <a:ln/>
        </p:spPr>
        <p:txBody>
          <a:bodyPr wrap="square" lIns="0" tIns="0" rIns="0" bIns="0" rtlCol="0" anchor="ctr"/>
          <a:lstStyle/>
          <a:p>
            <a:pPr marL="0" indent="0">
              <a:buNone/>
            </a:pPr>
            <a:r>
              <a:rPr lang="en-US" sz="750" i="1" dirty="0">
                <a:solidFill>
                  <a:srgbClr val="6B8299"/>
                </a:solidFill>
                <a:latin typeface="Arial" pitchFamily="34" charset="0"/>
                <a:ea typeface="Arial" pitchFamily="34" charset="-122"/>
                <a:cs typeface="Arial" pitchFamily="34" charset="-120"/>
              </a:rPr>
              <a:t>Goudhaman, Dahiya &amp; Kumar (2026) · CERE 2026 IIM Indore Paper ID 41 | IMF (2024) sdnea2024001 | WEF Future of Jobs 2025</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3402</Words>
  <Application>Microsoft Office PowerPoint</Application>
  <PresentationFormat>On-screen Show (16:9)</PresentationFormat>
  <Paragraphs>188</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Trustworthy AI for Developing Economies</dc:title>
  <dc:subject>PptxGenJS Presentation</dc:subject>
  <dc:creator>Smrite Goudhaman</dc:creator>
  <cp:lastModifiedBy>Smrite Bhatia</cp:lastModifiedBy>
  <cp:revision>6</cp:revision>
  <dcterms:created xsi:type="dcterms:W3CDTF">2026-05-19T05:54:16Z</dcterms:created>
  <dcterms:modified xsi:type="dcterms:W3CDTF">2026-05-19T06:31:39Z</dcterms:modified>
</cp:coreProperties>
</file>